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8" r:id="rId2"/>
    <p:sldId id="286" r:id="rId3"/>
    <p:sldId id="291" r:id="rId4"/>
    <p:sldId id="292" r:id="rId5"/>
    <p:sldId id="290" r:id="rId6"/>
    <p:sldId id="289" r:id="rId7"/>
    <p:sldId id="293" r:id="rId8"/>
    <p:sldId id="294" r:id="rId9"/>
    <p:sldId id="295" r:id="rId10"/>
    <p:sldId id="302" r:id="rId11"/>
    <p:sldId id="296" r:id="rId12"/>
    <p:sldId id="301" r:id="rId13"/>
    <p:sldId id="298" r:id="rId14"/>
    <p:sldId id="299" r:id="rId15"/>
    <p:sldId id="30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34" autoAdjust="0"/>
    <p:restoredTop sz="94660"/>
  </p:normalViewPr>
  <p:slideViewPr>
    <p:cSldViewPr>
      <p:cViewPr varScale="1">
        <p:scale>
          <a:sx n="68" d="100"/>
          <a:sy n="68" d="100"/>
        </p:scale>
        <p:origin x="-120"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44F75-33C8-4563-BBDA-403F3F838CF7}" type="datetimeFigureOut">
              <a:rPr lang="en-US" smtClean="0"/>
              <a:pPr/>
              <a:t>9/28/2011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8DB724-A6CA-4CAB-A468-A8DA05128164}" type="slidenum">
              <a:rPr lang="en-US" smtClean="0"/>
              <a:pPr/>
              <a:t>‹#›</a:t>
            </a:fld>
            <a:endParaRPr lang="en-US"/>
          </a:p>
        </p:txBody>
      </p:sp>
    </p:spTree>
    <p:extLst>
      <p:ext uri="{BB962C8B-B14F-4D97-AF65-F5344CB8AC3E}">
        <p14:creationId xmlns:p14="http://schemas.microsoft.com/office/powerpoint/2010/main" val="2116311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CF267F-BEB9-4BC2-B230-FBB9A3F83053}"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6E2EC-BB7C-4748-95CD-03E1A2F3695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341F67-8153-4200-9F4D-BFD3C73904CC}" type="datetimeFigureOut">
              <a:rPr lang="en-US" smtClean="0"/>
              <a:pPr/>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41F67-8153-4200-9F4D-BFD3C73904CC}" type="datetimeFigureOut">
              <a:rPr lang="en-US" smtClean="0"/>
              <a:pPr/>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41F67-8153-4200-9F4D-BFD3C73904CC}" type="datetimeFigureOut">
              <a:rPr lang="en-US" smtClean="0"/>
              <a:pPr/>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41F67-8153-4200-9F4D-BFD3C73904CC}" type="datetimeFigureOut">
              <a:rPr lang="en-US" smtClean="0"/>
              <a:pPr/>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341F67-8153-4200-9F4D-BFD3C73904CC}" type="datetimeFigureOut">
              <a:rPr lang="en-US" smtClean="0"/>
              <a:pPr/>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341F67-8153-4200-9F4D-BFD3C73904CC}" type="datetimeFigureOut">
              <a:rPr lang="en-US" smtClean="0"/>
              <a:pPr/>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41F67-8153-4200-9F4D-BFD3C73904CC}" type="datetimeFigureOut">
              <a:rPr lang="en-US" smtClean="0"/>
              <a:pPr/>
              <a:t>9/28/2011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341F67-8153-4200-9F4D-BFD3C73904CC}" type="datetimeFigureOut">
              <a:rPr lang="en-US" smtClean="0"/>
              <a:pPr/>
              <a:t>9/28/2011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41F67-8153-4200-9F4D-BFD3C73904CC}" type="datetimeFigureOut">
              <a:rPr lang="en-US" smtClean="0"/>
              <a:pPr/>
              <a:t>9/28/2011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41F67-8153-4200-9F4D-BFD3C73904CC}" type="datetimeFigureOut">
              <a:rPr lang="en-US" smtClean="0"/>
              <a:pPr/>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41F67-8153-4200-9F4D-BFD3C73904CC}" type="datetimeFigureOut">
              <a:rPr lang="en-US" smtClean="0"/>
              <a:pPr/>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12B75-9944-4AEB-8E33-5E954E4634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41F67-8153-4200-9F4D-BFD3C73904CC}" type="datetimeFigureOut">
              <a:rPr lang="en-US" smtClean="0"/>
              <a:pPr/>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12B75-9944-4AEB-8E33-5E954E463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http://www.sonosky.com/i/home_sub_button.jpg" TargetMode="External"/><Relationship Id="rId5" Type="http://schemas.openxmlformats.org/officeDocument/2006/relationships/image" Target="../media/image2.jpeg"/><Relationship Id="rId4" Type="http://schemas.openxmlformats.org/officeDocument/2006/relationships/image" Target="http://www.sonosky.com/i/home_main.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http://www.sonosky.com/i/home_sub_button.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362200"/>
            <a:ext cx="8305800" cy="1676400"/>
          </a:xfrm>
        </p:spPr>
        <p:txBody>
          <a:bodyPr>
            <a:normAutofit fontScale="90000"/>
          </a:bodyPr>
          <a:lstStyle/>
          <a:p>
            <a:pPr eaLnBrk="1" hangingPunct="1">
              <a:defRPr/>
            </a:pPr>
            <a:r>
              <a:rPr lang="en-US" sz="3600" b="1" dirty="0" smtClean="0"/>
              <a:t>Definition of “Indian”  </a:t>
            </a:r>
            <a:br>
              <a:rPr lang="en-US" sz="3600" b="1" dirty="0" smtClean="0"/>
            </a:br>
            <a:r>
              <a:rPr lang="en-US" sz="3600" b="1" dirty="0" smtClean="0"/>
              <a:t>Assuring Uniform </a:t>
            </a:r>
            <a:r>
              <a:rPr lang="en-US" sz="3600" b="1" dirty="0" smtClean="0"/>
              <a:t>Protection for Indians under </a:t>
            </a:r>
            <a:br>
              <a:rPr lang="en-US" sz="3600" b="1" dirty="0" smtClean="0"/>
            </a:br>
            <a:r>
              <a:rPr lang="en-US" sz="3600" b="1" dirty="0" smtClean="0"/>
              <a:t>the Affordable Care Act &amp; </a:t>
            </a:r>
            <a:br>
              <a:rPr lang="en-US" sz="3600" b="1" dirty="0" smtClean="0"/>
            </a:br>
            <a:r>
              <a:rPr lang="en-US" sz="3600" b="1" dirty="0" smtClean="0"/>
              <a:t>the Indian Health Care Improvement Act</a:t>
            </a:r>
          </a:p>
        </p:txBody>
      </p:sp>
      <p:sp>
        <p:nvSpPr>
          <p:cNvPr id="2051" name="Rectangle 3"/>
          <p:cNvSpPr>
            <a:spLocks noGrp="1" noChangeArrowheads="1"/>
          </p:cNvSpPr>
          <p:nvPr>
            <p:ph type="subTitle" idx="1"/>
          </p:nvPr>
        </p:nvSpPr>
        <p:spPr>
          <a:xfrm>
            <a:off x="533400" y="4267200"/>
            <a:ext cx="8153400" cy="1371600"/>
          </a:xfrm>
        </p:spPr>
        <p:txBody>
          <a:bodyPr>
            <a:normAutofit fontScale="62500" lnSpcReduction="20000"/>
          </a:bodyPr>
          <a:lstStyle/>
          <a:p>
            <a:pPr eaLnBrk="1" hangingPunct="1">
              <a:lnSpc>
                <a:spcPct val="80000"/>
              </a:lnSpc>
              <a:defRPr/>
            </a:pPr>
            <a:r>
              <a:rPr lang="en-US" sz="2600" b="1" dirty="0" smtClean="0">
                <a:solidFill>
                  <a:schemeClr val="tx1"/>
                </a:solidFill>
              </a:rPr>
              <a:t>National Indian Health Board – 28</a:t>
            </a:r>
            <a:r>
              <a:rPr lang="en-US" sz="2600" b="1" baseline="30000" dirty="0" smtClean="0">
                <a:solidFill>
                  <a:schemeClr val="tx1"/>
                </a:solidFill>
              </a:rPr>
              <a:t>th</a:t>
            </a:r>
            <a:r>
              <a:rPr lang="en-US" sz="2600" b="1" dirty="0" smtClean="0">
                <a:solidFill>
                  <a:schemeClr val="tx1"/>
                </a:solidFill>
              </a:rPr>
              <a:t> Annual Consumer Conference</a:t>
            </a:r>
            <a:endParaRPr lang="en-US" sz="2600" b="1" dirty="0" smtClean="0">
              <a:solidFill>
                <a:schemeClr val="tx1"/>
              </a:solidFill>
            </a:endParaRPr>
          </a:p>
          <a:p>
            <a:pPr eaLnBrk="1" hangingPunct="1">
              <a:lnSpc>
                <a:spcPct val="80000"/>
              </a:lnSpc>
              <a:defRPr/>
            </a:pPr>
            <a:r>
              <a:rPr lang="en-US" sz="2600" b="1" dirty="0" smtClean="0">
                <a:solidFill>
                  <a:schemeClr val="tx1"/>
                </a:solidFill>
              </a:rPr>
              <a:t>Key Issues in Structuring an Exchange from the Tribal Perspective: Building the Foundation</a:t>
            </a:r>
            <a:endParaRPr lang="en-US" sz="2600" b="1" dirty="0" smtClean="0">
              <a:solidFill>
                <a:schemeClr val="tx1"/>
              </a:solidFill>
            </a:endParaRPr>
          </a:p>
          <a:p>
            <a:pPr eaLnBrk="1" hangingPunct="1">
              <a:lnSpc>
                <a:spcPct val="80000"/>
              </a:lnSpc>
              <a:defRPr/>
            </a:pPr>
            <a:r>
              <a:rPr lang="en-US" sz="2400" b="1" dirty="0" smtClean="0">
                <a:solidFill>
                  <a:schemeClr val="tx1"/>
                </a:solidFill>
              </a:rPr>
              <a:t>September 28, 2011 </a:t>
            </a:r>
            <a:r>
              <a:rPr lang="en-US" sz="2400" b="1" dirty="0" smtClean="0">
                <a:solidFill>
                  <a:schemeClr val="tx1"/>
                </a:solidFill>
              </a:rPr>
              <a:t>– </a:t>
            </a:r>
            <a:r>
              <a:rPr lang="en-US" sz="2400" b="1" dirty="0" smtClean="0">
                <a:solidFill>
                  <a:schemeClr val="tx1"/>
                </a:solidFill>
              </a:rPr>
              <a:t>Anchorage, AK</a:t>
            </a:r>
            <a:endParaRPr lang="en-US" sz="2400" b="1" dirty="0" smtClean="0">
              <a:solidFill>
                <a:schemeClr val="tx1"/>
              </a:solidFill>
            </a:endParaRPr>
          </a:p>
          <a:p>
            <a:pPr algn="l" eaLnBrk="1" hangingPunct="1">
              <a:lnSpc>
                <a:spcPct val="80000"/>
              </a:lnSpc>
              <a:defRPr/>
            </a:pPr>
            <a:endParaRPr lang="en-US" sz="1600" dirty="0" smtClean="0">
              <a:solidFill>
                <a:schemeClr val="tx1"/>
              </a:solidFill>
            </a:endParaRPr>
          </a:p>
          <a:p>
            <a:pPr algn="l" eaLnBrk="1" hangingPunct="1">
              <a:lnSpc>
                <a:spcPct val="80000"/>
              </a:lnSpc>
              <a:defRPr/>
            </a:pPr>
            <a:endParaRPr lang="en-US" sz="1600" dirty="0" smtClean="0">
              <a:solidFill>
                <a:schemeClr val="tx1"/>
              </a:solidFill>
            </a:endParaRPr>
          </a:p>
          <a:p>
            <a:pPr algn="l" eaLnBrk="1" hangingPunct="1">
              <a:lnSpc>
                <a:spcPct val="80000"/>
              </a:lnSpc>
              <a:defRPr/>
            </a:pPr>
            <a:r>
              <a:rPr lang="en-US" sz="1600" dirty="0" smtClean="0">
                <a:solidFill>
                  <a:schemeClr val="tx1"/>
                </a:solidFill>
              </a:rPr>
              <a:t>Myra M. Munson, J.D., M.S.W.</a:t>
            </a:r>
          </a:p>
          <a:p>
            <a:pPr algn="l" eaLnBrk="1" hangingPunct="1">
              <a:lnSpc>
                <a:spcPct val="80000"/>
              </a:lnSpc>
              <a:defRPr/>
            </a:pPr>
            <a:r>
              <a:rPr lang="en-US" sz="1600" dirty="0" smtClean="0">
                <a:solidFill>
                  <a:schemeClr val="tx1"/>
                </a:solidFill>
              </a:rPr>
              <a:t>myra@sonoskyjuneau.com</a:t>
            </a:r>
            <a:endParaRPr lang="en-US" sz="2000" dirty="0" smtClean="0">
              <a:solidFill>
                <a:srgbClr val="969696"/>
              </a:solidFill>
            </a:endParaRPr>
          </a:p>
        </p:txBody>
      </p:sp>
      <p:sp>
        <p:nvSpPr>
          <p:cNvPr id="3076" name="Rectangle 5"/>
          <p:cNvSpPr>
            <a:spLocks noChangeArrowheads="1"/>
          </p:cNvSpPr>
          <p:nvPr/>
        </p:nvSpPr>
        <p:spPr bwMode="auto">
          <a:xfrm>
            <a:off x="4572000" y="860425"/>
            <a:ext cx="9144000" cy="0"/>
          </a:xfrm>
          <a:prstGeom prst="rect">
            <a:avLst/>
          </a:prstGeom>
          <a:noFill/>
          <a:ln w="9525">
            <a:noFill/>
            <a:miter lim="800000"/>
            <a:headEnd/>
            <a:tailEnd/>
          </a:ln>
        </p:spPr>
        <p:txBody>
          <a:bodyPr wrap="none" anchor="ctr">
            <a:spAutoFit/>
          </a:bodyPr>
          <a:lstStyle/>
          <a:p>
            <a:endParaRPr lang="en-US"/>
          </a:p>
        </p:txBody>
      </p:sp>
      <p:sp>
        <p:nvSpPr>
          <p:cNvPr id="3077" name="Rectangle 7"/>
          <p:cNvSpPr>
            <a:spLocks noChangeArrowheads="1"/>
          </p:cNvSpPr>
          <p:nvPr/>
        </p:nvSpPr>
        <p:spPr bwMode="auto">
          <a:xfrm>
            <a:off x="2508250" y="1482725"/>
            <a:ext cx="9144000" cy="0"/>
          </a:xfrm>
          <a:prstGeom prst="rect">
            <a:avLst/>
          </a:prstGeom>
          <a:noFill/>
          <a:ln w="9525">
            <a:noFill/>
            <a:miter lim="800000"/>
            <a:headEnd/>
            <a:tailEnd/>
          </a:ln>
        </p:spPr>
        <p:txBody>
          <a:bodyPr wrap="none" anchor="ctr">
            <a:spAutoFit/>
          </a:bodyPr>
          <a:lstStyle/>
          <a:p>
            <a:endParaRPr lang="en-US"/>
          </a:p>
        </p:txBody>
      </p:sp>
      <p:pic>
        <p:nvPicPr>
          <p:cNvPr id="3078" name="Picture 6" descr="http://www.sonosky.com/i/home_main.jpg"/>
          <p:cNvPicPr>
            <a:picLocks noChangeAspect="1" noChangeArrowheads="1"/>
          </p:cNvPicPr>
          <p:nvPr/>
        </p:nvPicPr>
        <p:blipFill>
          <a:blip r:embed="rId3" r:link="rId4" cstate="print"/>
          <a:srcRect/>
          <a:stretch>
            <a:fillRect/>
          </a:stretch>
        </p:blipFill>
        <p:spPr bwMode="auto">
          <a:xfrm>
            <a:off x="0" y="838200"/>
            <a:ext cx="9144000" cy="1143000"/>
          </a:xfrm>
          <a:prstGeom prst="rect">
            <a:avLst/>
          </a:prstGeom>
          <a:noFill/>
          <a:ln w="9525">
            <a:noFill/>
            <a:miter lim="800000"/>
            <a:headEnd/>
            <a:tailEnd/>
          </a:ln>
        </p:spPr>
      </p:pic>
      <p:sp>
        <p:nvSpPr>
          <p:cNvPr id="3079" name="Rectangle 9"/>
          <p:cNvSpPr>
            <a:spLocks noChangeArrowheads="1"/>
          </p:cNvSpPr>
          <p:nvPr/>
        </p:nvSpPr>
        <p:spPr bwMode="auto">
          <a:xfrm>
            <a:off x="1870075" y="6359525"/>
            <a:ext cx="9144000" cy="0"/>
          </a:xfrm>
          <a:prstGeom prst="rect">
            <a:avLst/>
          </a:prstGeom>
          <a:noFill/>
          <a:ln w="9525">
            <a:noFill/>
            <a:miter lim="800000"/>
            <a:headEnd/>
            <a:tailEnd/>
          </a:ln>
        </p:spPr>
        <p:txBody>
          <a:bodyPr wrap="none" anchor="ctr">
            <a:spAutoFit/>
          </a:bodyPr>
          <a:lstStyle/>
          <a:p>
            <a:endParaRPr lang="en-US"/>
          </a:p>
        </p:txBody>
      </p:sp>
      <p:pic>
        <p:nvPicPr>
          <p:cNvPr id="3080" name="Picture 8" descr="http://www.sonosky.com/i/home_sub_button.jpg"/>
          <p:cNvPicPr>
            <a:picLocks noChangeAspect="1" noChangeArrowheads="1"/>
          </p:cNvPicPr>
          <p:nvPr/>
        </p:nvPicPr>
        <p:blipFill>
          <a:blip r:embed="rId5" r:link="rId6" cstate="print"/>
          <a:srcRect t="-10001" r="12500"/>
          <a:stretch>
            <a:fillRect/>
          </a:stretch>
        </p:blipFill>
        <p:spPr bwMode="auto">
          <a:xfrm>
            <a:off x="0" y="5715000"/>
            <a:ext cx="9144000" cy="838200"/>
          </a:xfrm>
          <a:prstGeom prst="rect">
            <a:avLst/>
          </a:prstGeom>
          <a:noFill/>
          <a:ln w="9525">
            <a:noFill/>
            <a:miter lim="800000"/>
            <a:headEnd/>
            <a:tailEnd/>
          </a:ln>
        </p:spPr>
      </p:pic>
      <p:sp>
        <p:nvSpPr>
          <p:cNvPr id="3081" name="Text Box 19"/>
          <p:cNvSpPr txBox="1">
            <a:spLocks noChangeArrowheads="1"/>
          </p:cNvSpPr>
          <p:nvPr/>
        </p:nvSpPr>
        <p:spPr bwMode="auto">
          <a:xfrm>
            <a:off x="0" y="6550223"/>
            <a:ext cx="9144000" cy="307777"/>
          </a:xfrm>
          <a:prstGeom prst="rect">
            <a:avLst/>
          </a:prstGeom>
          <a:solidFill>
            <a:srgbClr val="DDEFDF">
              <a:alpha val="87059"/>
            </a:srgbClr>
          </a:solidFill>
          <a:ln w="9525">
            <a:noFill/>
            <a:miter lim="800000"/>
            <a:headEnd/>
            <a:tailEnd/>
          </a:ln>
        </p:spPr>
        <p:txBody>
          <a:bodyPr wrap="square">
            <a:spAutoFit/>
          </a:bodyPr>
          <a:lstStyle/>
          <a:p>
            <a:pPr>
              <a:spcBef>
                <a:spcPct val="50000"/>
              </a:spcBef>
            </a:pPr>
            <a:r>
              <a:rPr lang="en-US" sz="1400" b="1" dirty="0">
                <a:solidFill>
                  <a:srgbClr val="777777"/>
                </a:solidFill>
              </a:rPr>
              <a:t>   Washington, DC     </a:t>
            </a:r>
            <a:r>
              <a:rPr lang="en-US" sz="1400" b="1" dirty="0" smtClean="0">
                <a:solidFill>
                  <a:srgbClr val="777777"/>
                </a:solidFill>
              </a:rPr>
              <a:t>     </a:t>
            </a:r>
            <a:r>
              <a:rPr lang="en-US" sz="1400" b="1" dirty="0" smtClean="0">
                <a:solidFill>
                  <a:srgbClr val="777777"/>
                </a:solidFill>
              </a:rPr>
              <a:t>   Juneau</a:t>
            </a:r>
            <a:r>
              <a:rPr lang="en-US" sz="1400" b="1" dirty="0">
                <a:solidFill>
                  <a:srgbClr val="777777"/>
                </a:solidFill>
              </a:rPr>
              <a:t>, AK     </a:t>
            </a:r>
            <a:r>
              <a:rPr lang="en-US" sz="1400" b="1" dirty="0" smtClean="0">
                <a:solidFill>
                  <a:srgbClr val="777777"/>
                </a:solidFill>
              </a:rPr>
              <a:t>    </a:t>
            </a:r>
            <a:r>
              <a:rPr lang="en-US" sz="1400" b="1" dirty="0" smtClean="0">
                <a:solidFill>
                  <a:srgbClr val="777777"/>
                </a:solidFill>
              </a:rPr>
              <a:t>      Anchorage</a:t>
            </a:r>
            <a:r>
              <a:rPr lang="en-US" sz="1400" b="1" dirty="0">
                <a:solidFill>
                  <a:srgbClr val="777777"/>
                </a:solidFill>
              </a:rPr>
              <a:t>, AK    </a:t>
            </a:r>
            <a:r>
              <a:rPr lang="en-US" sz="1400" b="1" dirty="0" smtClean="0">
                <a:solidFill>
                  <a:srgbClr val="777777"/>
                </a:solidFill>
              </a:rPr>
              <a:t>    </a:t>
            </a:r>
            <a:r>
              <a:rPr lang="en-US" sz="1400" b="1" dirty="0" smtClean="0">
                <a:solidFill>
                  <a:srgbClr val="777777"/>
                </a:solidFill>
              </a:rPr>
              <a:t>            Albuquerque</a:t>
            </a:r>
            <a:r>
              <a:rPr lang="en-US" sz="1400" b="1" dirty="0">
                <a:solidFill>
                  <a:srgbClr val="777777"/>
                </a:solidFill>
              </a:rPr>
              <a:t>, NM     </a:t>
            </a:r>
            <a:r>
              <a:rPr lang="en-US" sz="1400" b="1" dirty="0" smtClean="0">
                <a:solidFill>
                  <a:srgbClr val="777777"/>
                </a:solidFill>
              </a:rPr>
              <a:t>    </a:t>
            </a:r>
            <a:r>
              <a:rPr lang="en-US" sz="1400" b="1" dirty="0" smtClean="0">
                <a:solidFill>
                  <a:srgbClr val="777777"/>
                </a:solidFill>
              </a:rPr>
              <a:t>	San </a:t>
            </a:r>
            <a:r>
              <a:rPr lang="en-US" sz="1400" b="1" dirty="0">
                <a:solidFill>
                  <a:srgbClr val="777777"/>
                </a:solidFill>
              </a:rPr>
              <a:t>Diego, CA        </a:t>
            </a:r>
          </a:p>
        </p:txBody>
      </p:sp>
      <p:sp>
        <p:nvSpPr>
          <p:cNvPr id="3082" name="Text Box 20"/>
          <p:cNvSpPr txBox="1">
            <a:spLocks noChangeArrowheads="1"/>
          </p:cNvSpPr>
          <p:nvPr/>
        </p:nvSpPr>
        <p:spPr bwMode="auto">
          <a:xfrm>
            <a:off x="0" y="0"/>
            <a:ext cx="9144000" cy="830997"/>
          </a:xfrm>
          <a:prstGeom prst="rect">
            <a:avLst/>
          </a:prstGeom>
          <a:solidFill>
            <a:srgbClr val="709877"/>
          </a:solidFill>
          <a:ln w="9525">
            <a:noFill/>
            <a:miter lim="800000"/>
            <a:headEnd/>
            <a:tailEnd/>
          </a:ln>
        </p:spPr>
        <p:txBody>
          <a:bodyPr wrap="square">
            <a:spAutoFit/>
          </a:bodyPr>
          <a:lstStyle/>
          <a:p>
            <a:r>
              <a:rPr lang="en-US" sz="2400" dirty="0" err="1">
                <a:solidFill>
                  <a:srgbClr val="F4FECE"/>
                </a:solidFill>
                <a:effectLst>
                  <a:outerShdw blurRad="38100" dist="38100" dir="2700000" algn="tl">
                    <a:srgbClr val="000000">
                      <a:alpha val="43137"/>
                    </a:srgbClr>
                  </a:outerShdw>
                </a:effectLst>
              </a:rPr>
              <a:t>Sonosky</a:t>
            </a:r>
            <a:r>
              <a:rPr lang="en-US" sz="2400" dirty="0">
                <a:solidFill>
                  <a:srgbClr val="F4FECE"/>
                </a:solidFill>
                <a:effectLst>
                  <a:outerShdw blurRad="38100" dist="38100" dir="2700000" algn="tl">
                    <a:srgbClr val="000000">
                      <a:alpha val="43137"/>
                    </a:srgbClr>
                  </a:outerShdw>
                </a:effectLst>
              </a:rPr>
              <a:t>, Chambers, Sachse, </a:t>
            </a:r>
          </a:p>
          <a:p>
            <a:r>
              <a:rPr lang="en-US" sz="2400" dirty="0">
                <a:solidFill>
                  <a:srgbClr val="F4FECE"/>
                </a:solidFill>
                <a:effectLst>
                  <a:outerShdw blurRad="38100" dist="38100" dir="2700000" algn="tl">
                    <a:srgbClr val="000000">
                      <a:alpha val="43137"/>
                    </a:srgbClr>
                  </a:outerShdw>
                </a:effectLst>
              </a:rPr>
              <a:t>Miller &amp; Munson, LLP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Who Does This Leave Out </a:t>
            </a:r>
            <a:r>
              <a:rPr lang="en-US" sz="3600" b="1" dirty="0" smtClean="0">
                <a:solidFill>
                  <a:srgbClr val="000000"/>
                </a:solidFill>
                <a:effectLst>
                  <a:outerShdw blurRad="38100" dist="38100" dir="2700000" algn="tl">
                    <a:srgbClr val="FFFFFF"/>
                  </a:outerShdw>
                </a:effectLst>
              </a:rPr>
              <a:t>?</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endParaRPr lang="en-US" sz="2800" b="1" dirty="0">
              <a:solidFill>
                <a:schemeClr val="tx1"/>
              </a:solidFill>
            </a:endParaRPr>
          </a:p>
          <a:p>
            <a:pPr algn="l" eaLnBrk="1" hangingPunct="1">
              <a:lnSpc>
                <a:spcPct val="80000"/>
              </a:lnSpc>
              <a:buFont typeface="Wingdings" pitchFamily="2" charset="2"/>
              <a:buNone/>
            </a:pPr>
            <a:r>
              <a:rPr lang="en-US" sz="2800" b="1" dirty="0" smtClean="0">
                <a:solidFill>
                  <a:schemeClr val="tx1"/>
                </a:solidFill>
              </a:rPr>
              <a:t>California Indians </a:t>
            </a:r>
          </a:p>
          <a:p>
            <a:pPr algn="l" eaLnBrk="1" hangingPunct="1">
              <a:lnSpc>
                <a:spcPct val="80000"/>
              </a:lnSpc>
              <a:buFont typeface="Wingdings" pitchFamily="2" charset="2"/>
              <a:buNone/>
            </a:pPr>
            <a:endParaRPr lang="en-US" sz="2800" b="1" dirty="0">
              <a:solidFill>
                <a:schemeClr val="tx1"/>
              </a:solidFill>
            </a:endParaRPr>
          </a:p>
          <a:p>
            <a:pPr algn="l" eaLnBrk="1" hangingPunct="1">
              <a:lnSpc>
                <a:spcPct val="80000"/>
              </a:lnSpc>
              <a:buFont typeface="Wingdings" pitchFamily="2" charset="2"/>
              <a:buNone/>
            </a:pPr>
            <a:r>
              <a:rPr lang="en-US" sz="2800" b="1" dirty="0" smtClean="0">
                <a:solidFill>
                  <a:schemeClr val="tx1"/>
                </a:solidFill>
              </a:rPr>
              <a:t>Alaska Natives who enrolled in a regional or village corporation</a:t>
            </a:r>
          </a:p>
          <a:p>
            <a:pPr algn="l" eaLnBrk="1" hangingPunct="1">
              <a:lnSpc>
                <a:spcPct val="80000"/>
              </a:lnSpc>
              <a:buFont typeface="Wingdings" pitchFamily="2" charset="2"/>
              <a:buNone/>
            </a:pPr>
            <a:endParaRPr lang="en-US" sz="2800" b="1" dirty="0">
              <a:solidFill>
                <a:schemeClr val="tx1"/>
              </a:solidFill>
            </a:endParaRPr>
          </a:p>
          <a:p>
            <a:pPr algn="l" eaLnBrk="1" hangingPunct="1">
              <a:lnSpc>
                <a:spcPct val="80000"/>
              </a:lnSpc>
              <a:buFont typeface="Wingdings" pitchFamily="2" charset="2"/>
              <a:buNone/>
            </a:pPr>
            <a:r>
              <a:rPr lang="en-US" sz="2800" b="1" dirty="0" smtClean="0">
                <a:solidFill>
                  <a:schemeClr val="tx1"/>
                </a:solidFill>
              </a:rPr>
              <a:t>Any other Indian who is unable to provide proof of enrollment in a Federally-recognized tribe </a:t>
            </a:r>
          </a:p>
          <a:p>
            <a:pPr algn="l" eaLnBrk="1" hangingPunct="1">
              <a:lnSpc>
                <a:spcPct val="80000"/>
              </a:lnSpc>
              <a:buFont typeface="Wingdings" pitchFamily="2" charset="2"/>
              <a:buNone/>
            </a:pPr>
            <a:endParaRPr lang="en-US" sz="2800" b="1" dirty="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10</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extLst>
      <p:ext uri="{BB962C8B-B14F-4D97-AF65-F5344CB8AC3E}">
        <p14:creationId xmlns:p14="http://schemas.microsoft.com/office/powerpoint/2010/main" val="1558706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What Do We Need to Do about This?</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spcBef>
                <a:spcPts val="1200"/>
              </a:spcBef>
              <a:buFont typeface="Wingdings" pitchFamily="2" charset="2"/>
              <a:buNone/>
            </a:pPr>
            <a:endParaRPr lang="en-US" sz="2800" b="1" dirty="0" smtClean="0">
              <a:solidFill>
                <a:schemeClr val="tx1"/>
              </a:solidFill>
            </a:endParaRPr>
          </a:p>
          <a:p>
            <a:pPr algn="l" eaLnBrk="1" hangingPunct="1">
              <a:lnSpc>
                <a:spcPct val="80000"/>
              </a:lnSpc>
              <a:spcBef>
                <a:spcPts val="1200"/>
              </a:spcBef>
              <a:buFont typeface="Wingdings" pitchFamily="2" charset="2"/>
              <a:buNone/>
            </a:pPr>
            <a:r>
              <a:rPr lang="en-US" sz="2800" b="1" dirty="0" smtClean="0">
                <a:solidFill>
                  <a:schemeClr val="tx1"/>
                </a:solidFill>
              </a:rPr>
              <a:t>Comment on the proposed regulations.  </a:t>
            </a:r>
            <a:endParaRPr lang="en-US" sz="2800" b="1" dirty="0" smtClean="0">
              <a:solidFill>
                <a:schemeClr val="tx1"/>
              </a:solidFill>
            </a:endParaRPr>
          </a:p>
          <a:p>
            <a:pPr algn="l">
              <a:lnSpc>
                <a:spcPct val="80000"/>
              </a:lnSpc>
              <a:spcBef>
                <a:spcPts val="1200"/>
              </a:spcBef>
            </a:pPr>
            <a:r>
              <a:rPr lang="en-US" sz="2800" b="1" dirty="0" smtClean="0">
                <a:solidFill>
                  <a:schemeClr val="tx1"/>
                </a:solidFill>
              </a:rPr>
              <a:t>Work with </a:t>
            </a:r>
            <a:r>
              <a:rPr lang="en-US" sz="2800" b="1" dirty="0" err="1" smtClean="0">
                <a:solidFill>
                  <a:schemeClr val="tx1"/>
                </a:solidFill>
              </a:rPr>
              <a:t>HHS</a:t>
            </a:r>
            <a:r>
              <a:rPr lang="en-US" sz="2800" b="1" dirty="0" smtClean="0">
                <a:solidFill>
                  <a:schemeClr val="tx1"/>
                </a:solidFill>
              </a:rPr>
              <a:t> to obtain technical amendments to </a:t>
            </a:r>
          </a:p>
          <a:p>
            <a:pPr marL="457200" indent="-457200" algn="l">
              <a:lnSpc>
                <a:spcPct val="80000"/>
              </a:lnSpc>
              <a:spcBef>
                <a:spcPts val="1200"/>
              </a:spcBef>
              <a:buFont typeface="Arial" pitchFamily="34" charset="0"/>
              <a:buChar char="•"/>
            </a:pPr>
            <a:r>
              <a:rPr lang="en-US" sz="2800" b="1" dirty="0" smtClean="0">
                <a:solidFill>
                  <a:schemeClr val="tx1"/>
                </a:solidFill>
              </a:rPr>
              <a:t>unify the definition of “Indian” for the purposes of the Affordable Care Act and </a:t>
            </a:r>
            <a:r>
              <a:rPr lang="en-US" sz="2800" b="1" dirty="0" err="1" smtClean="0">
                <a:solidFill>
                  <a:schemeClr val="tx1"/>
                </a:solidFill>
              </a:rPr>
              <a:t>IHCIA</a:t>
            </a:r>
            <a:r>
              <a:rPr lang="en-US" sz="2800" b="1" dirty="0" smtClean="0">
                <a:solidFill>
                  <a:schemeClr val="tx1"/>
                </a:solidFill>
              </a:rPr>
              <a:t> and </a:t>
            </a:r>
          </a:p>
          <a:p>
            <a:pPr marL="457200" indent="-457200" algn="l">
              <a:lnSpc>
                <a:spcPct val="80000"/>
              </a:lnSpc>
              <a:spcBef>
                <a:spcPts val="1200"/>
              </a:spcBef>
              <a:buFont typeface="Arial" pitchFamily="34" charset="0"/>
              <a:buChar char="•"/>
            </a:pPr>
            <a:r>
              <a:rPr lang="en-US" sz="2800" b="1" dirty="0" smtClean="0">
                <a:solidFill>
                  <a:schemeClr val="tx1"/>
                </a:solidFill>
              </a:rPr>
              <a:t>clarify that the definition includes all Indians who are entitled to programs or services of IHS (directly or through contracts and compacts with tribes or tribal organizations under the </a:t>
            </a:r>
            <a:r>
              <a:rPr lang="en-US" sz="2800" b="1" dirty="0" err="1" smtClean="0">
                <a:solidFill>
                  <a:schemeClr val="tx1"/>
                </a:solidFill>
              </a:rPr>
              <a:t>ISDEAA</a:t>
            </a:r>
            <a:r>
              <a:rPr lang="en-US" sz="2800" b="1" dirty="0" smtClean="0">
                <a:solidFill>
                  <a:schemeClr val="tx1"/>
                </a:solidFill>
              </a:rPr>
              <a:t> or contracts with urban Indian health programs under Title V of the </a:t>
            </a:r>
            <a:r>
              <a:rPr lang="en-US" sz="2800" b="1" dirty="0" err="1" smtClean="0">
                <a:solidFill>
                  <a:schemeClr val="tx1"/>
                </a:solidFill>
              </a:rPr>
              <a:t>IHCIA</a:t>
            </a:r>
            <a:r>
              <a:rPr lang="en-US" sz="2800" b="1" dirty="0" smtClean="0">
                <a:solidFill>
                  <a:schemeClr val="tx1"/>
                </a:solidFill>
              </a:rPr>
              <a:t>)</a:t>
            </a: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11</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QUESTIONS ?</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12</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ACRONYMS FOR ACA AND IHCIA</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indent="-457200" algn="l">
              <a:spcBef>
                <a:spcPts val="0"/>
              </a:spcBef>
            </a:pPr>
            <a:r>
              <a:rPr lang="en-US" sz="2800" dirty="0" smtClean="0">
                <a:solidFill>
                  <a:schemeClr val="tx1"/>
                </a:solidFill>
              </a:rPr>
              <a:t>ACA = Patient Protection and Affordable Care Act, </a:t>
            </a:r>
          </a:p>
          <a:p>
            <a:pPr indent="-457200" algn="l">
              <a:spcBef>
                <a:spcPts val="0"/>
              </a:spcBef>
            </a:pPr>
            <a:r>
              <a:rPr lang="en-US" sz="2800" dirty="0" smtClean="0">
                <a:solidFill>
                  <a:schemeClr val="tx1"/>
                </a:solidFill>
              </a:rPr>
              <a:t>	Pub. L. 111-148</a:t>
            </a:r>
          </a:p>
          <a:p>
            <a:pPr indent="-457200" algn="l">
              <a:spcBef>
                <a:spcPts val="0"/>
              </a:spcBef>
            </a:pPr>
            <a:r>
              <a:rPr lang="en-US" sz="2800" dirty="0" smtClean="0">
                <a:solidFill>
                  <a:schemeClr val="tx1"/>
                </a:solidFill>
              </a:rPr>
              <a:t>ARRA = American Recovery and Reinvestment Act of 2009, 	Pub. L. 1115 (Feb. 2009)</a:t>
            </a:r>
          </a:p>
          <a:p>
            <a:pPr indent="-457200" algn="l">
              <a:spcBef>
                <a:spcPts val="0"/>
              </a:spcBef>
            </a:pPr>
            <a:r>
              <a:rPr lang="en-US" sz="2800" dirty="0" smtClean="0">
                <a:solidFill>
                  <a:schemeClr val="tx1"/>
                </a:solidFill>
              </a:rPr>
              <a:t>AI/AN = American Indian/Alaska Native</a:t>
            </a:r>
          </a:p>
          <a:p>
            <a:pPr indent="-457200" algn="l">
              <a:spcBef>
                <a:spcPts val="0"/>
              </a:spcBef>
            </a:pPr>
            <a:r>
              <a:rPr lang="en-US" sz="2800" dirty="0" smtClean="0">
                <a:solidFill>
                  <a:schemeClr val="tx1"/>
                </a:solidFill>
              </a:rPr>
              <a:t>CHIP (or CHP) = Child Health Insurance Program </a:t>
            </a:r>
          </a:p>
          <a:p>
            <a:pPr indent="-457200" algn="l">
              <a:spcBef>
                <a:spcPts val="0"/>
              </a:spcBef>
            </a:pPr>
            <a:r>
              <a:rPr lang="en-US" sz="2800" dirty="0" smtClean="0">
                <a:solidFill>
                  <a:schemeClr val="tx1"/>
                </a:solidFill>
              </a:rPr>
              <a:t>CHIPRA = Children’s Health Insurance Program 	Reauthorization Act, Pub. L. 111-3 (Feb. 2009)</a:t>
            </a:r>
          </a:p>
          <a:p>
            <a:pPr indent="-457200" algn="l">
              <a:spcBef>
                <a:spcPts val="0"/>
              </a:spcBef>
            </a:pPr>
            <a:r>
              <a:rPr lang="en-US" sz="2800" dirty="0" smtClean="0">
                <a:solidFill>
                  <a:schemeClr val="tx1"/>
                </a:solidFill>
              </a:rPr>
              <a:t>CMS = Centers for Medicare and Medicaid Services </a:t>
            </a: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13</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ACRONYMS FOR ACA AND IHCIA</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indent="-457200" algn="l">
              <a:spcBef>
                <a:spcPts val="0"/>
              </a:spcBef>
            </a:pPr>
            <a:r>
              <a:rPr lang="en-US" sz="2800" dirty="0" smtClean="0">
                <a:solidFill>
                  <a:schemeClr val="tx1"/>
                </a:solidFill>
              </a:rPr>
              <a:t>IHCIA = Indian Health Care Improvement Act, Pub. L. 94-437, 	as amended, 25 USC 1601 et seq.</a:t>
            </a:r>
          </a:p>
          <a:p>
            <a:pPr indent="-457200" algn="l">
              <a:spcBef>
                <a:spcPts val="0"/>
              </a:spcBef>
            </a:pPr>
            <a:r>
              <a:rPr lang="en-US" sz="2800" dirty="0" smtClean="0">
                <a:solidFill>
                  <a:schemeClr val="tx1"/>
                </a:solidFill>
              </a:rPr>
              <a:t>IHS = Indian Health Service</a:t>
            </a:r>
          </a:p>
          <a:p>
            <a:pPr indent="-457200" algn="l">
              <a:spcBef>
                <a:spcPts val="0"/>
              </a:spcBef>
            </a:pPr>
            <a:r>
              <a:rPr lang="en-US" sz="2800" dirty="0" smtClean="0">
                <a:solidFill>
                  <a:schemeClr val="tx1"/>
                </a:solidFill>
              </a:rPr>
              <a:t>IRC = Internal Revenue Code (Title 26 of United States Code)</a:t>
            </a:r>
          </a:p>
          <a:p>
            <a:pPr indent="-457200" algn="l">
              <a:spcBef>
                <a:spcPts val="0"/>
              </a:spcBef>
            </a:pPr>
            <a:r>
              <a:rPr lang="en-US" sz="2800" dirty="0" smtClean="0">
                <a:solidFill>
                  <a:schemeClr val="tx1"/>
                </a:solidFill>
              </a:rPr>
              <a:t>IRS = Internal Revenue Service</a:t>
            </a:r>
          </a:p>
          <a:p>
            <a:pPr indent="-457200" algn="l">
              <a:spcBef>
                <a:spcPts val="0"/>
              </a:spcBef>
            </a:pPr>
            <a:r>
              <a:rPr lang="en-US" sz="2800" dirty="0" smtClean="0">
                <a:solidFill>
                  <a:schemeClr val="tx1"/>
                </a:solidFill>
              </a:rPr>
              <a:t>I/T/U = Indian Health Service, Tribe and Tribal Organization, 	and Urban Indian Organization</a:t>
            </a:r>
          </a:p>
          <a:p>
            <a:pPr algn="l">
              <a:spcBef>
                <a:spcPts val="0"/>
              </a:spcBef>
            </a:pPr>
            <a:r>
              <a:rPr lang="en-US" sz="2800" dirty="0" smtClean="0">
                <a:solidFill>
                  <a:schemeClr val="tx1"/>
                </a:solidFill>
              </a:rPr>
              <a:t>MMPC = Medicare/Medicaid Policy Committee of the NIHB</a:t>
            </a:r>
          </a:p>
          <a:p>
            <a:pPr algn="l">
              <a:spcBef>
                <a:spcPts val="0"/>
              </a:spcBef>
            </a:pPr>
            <a:r>
              <a:rPr lang="en-US" sz="2800" dirty="0" smtClean="0">
                <a:solidFill>
                  <a:schemeClr val="tx1"/>
                </a:solidFill>
              </a:rPr>
              <a:t>NIHB = National Indian Health Board</a:t>
            </a: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14</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ACRONYMS FOR ACA AND IHCIA</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a:lnSpc>
                <a:spcPct val="80000"/>
              </a:lnSpc>
            </a:pPr>
            <a:endParaRPr lang="en-US" sz="2800" dirty="0" smtClean="0">
              <a:solidFill>
                <a:schemeClr val="tx1"/>
              </a:solidFill>
            </a:endParaRPr>
          </a:p>
          <a:p>
            <a:pPr algn="l">
              <a:lnSpc>
                <a:spcPct val="80000"/>
              </a:lnSpc>
            </a:pPr>
            <a:r>
              <a:rPr lang="en-US" sz="2800" dirty="0" smtClean="0">
                <a:solidFill>
                  <a:schemeClr val="tx1"/>
                </a:solidFill>
              </a:rPr>
              <a:t>NPRM = Notice of Proposed Rulemaking</a:t>
            </a:r>
          </a:p>
          <a:p>
            <a:pPr algn="l">
              <a:lnSpc>
                <a:spcPct val="80000"/>
              </a:lnSpc>
            </a:pPr>
            <a:r>
              <a:rPr lang="en-US" sz="2800" dirty="0" smtClean="0">
                <a:solidFill>
                  <a:schemeClr val="tx1"/>
                </a:solidFill>
              </a:rPr>
              <a:t>OCIIO = Office of Consumer Information and Insurance 	Oversight in HHS</a:t>
            </a:r>
          </a:p>
          <a:p>
            <a:pPr algn="l">
              <a:lnSpc>
                <a:spcPct val="80000"/>
              </a:lnSpc>
            </a:pPr>
            <a:r>
              <a:rPr lang="en-US" sz="2800" dirty="0" smtClean="0">
                <a:solidFill>
                  <a:schemeClr val="tx1"/>
                </a:solidFill>
              </a:rPr>
              <a:t>TTAG = Tribal Technical Advisory Group to the CMS</a:t>
            </a:r>
          </a:p>
          <a:p>
            <a:pPr algn="l">
              <a:lnSpc>
                <a:spcPct val="80000"/>
              </a:lnSpc>
            </a:pPr>
            <a:endParaRPr lang="en-US" sz="2800" dirty="0" smtClean="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15</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Special Protections for Indians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in ACA Exchange Plans</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spcBef>
                <a:spcPts val="1000"/>
              </a:spcBef>
              <a:buFont typeface="Wingdings" pitchFamily="2" charset="2"/>
              <a:buNone/>
            </a:pPr>
            <a:r>
              <a:rPr lang="en-US" sz="2800" b="1" dirty="0" smtClean="0">
                <a:solidFill>
                  <a:schemeClr val="tx1"/>
                </a:solidFill>
              </a:rPr>
              <a:t>Special monthly enrollment periods for Indians (as defined in IHCIA </a:t>
            </a:r>
            <a:r>
              <a:rPr lang="en-US" sz="2000" dirty="0" smtClean="0">
                <a:solidFill>
                  <a:schemeClr val="tx1"/>
                </a:solidFill>
              </a:rPr>
              <a:t>ACA Sec. </a:t>
            </a:r>
            <a:r>
              <a:rPr lang="en-US" sz="2000" dirty="0" smtClean="0">
                <a:solidFill>
                  <a:schemeClr val="tx1"/>
                </a:solidFill>
              </a:rPr>
              <a:t>1311(c)(6)(D) </a:t>
            </a:r>
            <a:r>
              <a:rPr lang="en-US" sz="2000" dirty="0" smtClean="0">
                <a:solidFill>
                  <a:schemeClr val="tx1"/>
                </a:solidFill>
              </a:rPr>
              <a:t>[42 USC 13031]</a:t>
            </a:r>
            <a:endParaRPr lang="en-US" sz="2000" b="1" dirty="0" smtClean="0">
              <a:solidFill>
                <a:schemeClr val="tx1"/>
              </a:solidFill>
            </a:endParaRPr>
          </a:p>
          <a:p>
            <a:pPr indent="-457200" algn="l" eaLnBrk="1" hangingPunct="1">
              <a:lnSpc>
                <a:spcPct val="80000"/>
              </a:lnSpc>
              <a:spcBef>
                <a:spcPts val="1000"/>
              </a:spcBef>
            </a:pPr>
            <a:r>
              <a:rPr lang="en-US" sz="2800" b="1" dirty="0" smtClean="0">
                <a:solidFill>
                  <a:schemeClr val="tx1"/>
                </a:solidFill>
              </a:rPr>
              <a:t>No cost sharing for Indians (as defined in ISDEAA) who are below 300% of poverty </a:t>
            </a:r>
            <a:r>
              <a:rPr lang="en-US" sz="2000" dirty="0" smtClean="0">
                <a:solidFill>
                  <a:schemeClr val="tx1"/>
                </a:solidFill>
              </a:rPr>
              <a:t>ACA Sec. 1402(d)(1) [42 USC 18071; 25 USC 1623(a)]</a:t>
            </a:r>
          </a:p>
          <a:p>
            <a:pPr indent="-457200" algn="l" eaLnBrk="1" hangingPunct="1">
              <a:lnSpc>
                <a:spcPct val="80000"/>
              </a:lnSpc>
              <a:spcBef>
                <a:spcPts val="1000"/>
              </a:spcBef>
            </a:pPr>
            <a:r>
              <a:rPr lang="en-US" sz="2800" b="1" dirty="0" smtClean="0">
                <a:solidFill>
                  <a:schemeClr val="tx1"/>
                </a:solidFill>
              </a:rPr>
              <a:t>No cost sharing for Indians (as defined in ISDEAA) who obtain health services from an I/T/U and no deduction in payment to the I/T/U </a:t>
            </a:r>
            <a:r>
              <a:rPr lang="en-US" sz="2000" dirty="0" smtClean="0">
                <a:solidFill>
                  <a:schemeClr val="tx1"/>
                </a:solidFill>
              </a:rPr>
              <a:t>ACA Sec. 1402(d)(2) [42 USC 18071; 25 USC 1623(a)]</a:t>
            </a:r>
          </a:p>
          <a:p>
            <a:pPr indent="-457200" algn="l" eaLnBrk="1" hangingPunct="1">
              <a:lnSpc>
                <a:spcPct val="80000"/>
              </a:lnSpc>
              <a:spcBef>
                <a:spcPts val="1000"/>
              </a:spcBef>
            </a:pPr>
            <a:r>
              <a:rPr lang="en-US" sz="2800" b="1" dirty="0" smtClean="0">
                <a:solidFill>
                  <a:schemeClr val="tx1"/>
                </a:solidFill>
              </a:rPr>
              <a:t>Members of Indian Tribes (as defined in IRC Sec. 45A(c)(6)) are exempt from tax penalty for failure to maintain minimum essential coverage </a:t>
            </a:r>
            <a:r>
              <a:rPr lang="en-US" sz="2000" b="1" dirty="0" smtClean="0">
                <a:solidFill>
                  <a:schemeClr val="tx1"/>
                </a:solidFill>
              </a:rPr>
              <a:t> </a:t>
            </a:r>
            <a:r>
              <a:rPr lang="en-US" sz="2000" dirty="0" smtClean="0">
                <a:solidFill>
                  <a:schemeClr val="tx1"/>
                </a:solidFill>
              </a:rPr>
              <a:t>ACA Sec. 1411(b)(5)(A) [42 USC 18081] and ACA Sec. 1501(e)(3) [26 USC 5000A(e)(3)]</a:t>
            </a: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a:t>
            </a:r>
            <a:r>
              <a:rPr lang="en-US" sz="1200" baseline="30000" dirty="0" smtClean="0">
                <a:solidFill>
                  <a:srgbClr val="000000"/>
                </a:solidFill>
              </a:rPr>
              <a:t>th</a:t>
            </a:r>
            <a:r>
              <a:rPr lang="en-US" sz="1200" dirty="0" smtClean="0">
                <a:solidFill>
                  <a:srgbClr val="000000"/>
                </a:solidFill>
              </a:rPr>
              <a:t> </a:t>
            </a:r>
            <a:r>
              <a:rPr lang="en-US" sz="1200" dirty="0" err="1" smtClean="0">
                <a:solidFill>
                  <a:srgbClr val="000000"/>
                </a:solidFill>
              </a:rPr>
              <a:t>ACC</a:t>
            </a:r>
            <a:r>
              <a:rPr lang="en-US" sz="1200" dirty="0" smtClean="0">
                <a:solidFill>
                  <a:srgbClr val="000000"/>
                </a:solidFill>
              </a:rPr>
              <a:t>  - Structuring  an Exchange from the Tribal Perspective – Definition of  “Indian” </a:t>
            </a:r>
            <a:r>
              <a:rPr lang="en-US" sz="1200" dirty="0" smtClean="0">
                <a:solidFill>
                  <a:srgbClr val="000000"/>
                </a:solidFill>
              </a:rPr>
              <a:t>	      </a:t>
            </a:r>
            <a:r>
              <a:rPr lang="en-US" sz="1200" dirty="0" smtClean="0">
                <a:solidFill>
                  <a:srgbClr val="000000"/>
                </a:solidFill>
              </a:rPr>
              <a:t>	 </a:t>
            </a:r>
            <a:r>
              <a:rPr lang="en-US" sz="1200" dirty="0" smtClean="0">
                <a:solidFill>
                  <a:srgbClr val="000000"/>
                </a:solidFill>
              </a:rPr>
              <a:t>Slide </a:t>
            </a:r>
            <a:fld id="{C11D05EB-629B-47DB-AA35-B0F8CA810A68}" type="slidenum">
              <a:rPr lang="en-US" sz="1200" smtClean="0">
                <a:solidFill>
                  <a:srgbClr val="000000"/>
                </a:solidFill>
              </a:rPr>
              <a:pPr/>
              <a:t>2</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Other Provisions under ACA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 Referencing Definition  of Indian</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spcBef>
                <a:spcPts val="1000"/>
              </a:spcBef>
              <a:buFont typeface="Wingdings" pitchFamily="2" charset="2"/>
              <a:buNone/>
            </a:pPr>
            <a:r>
              <a:rPr lang="en-US" sz="2800" b="1" dirty="0" smtClean="0">
                <a:solidFill>
                  <a:schemeClr val="tx1"/>
                </a:solidFill>
              </a:rPr>
              <a:t>Exemption for “any program established by Federal law for providing medical care (other than through insurance plans) to </a:t>
            </a:r>
            <a:r>
              <a:rPr lang="en-US" sz="2800" b="1" i="1" dirty="0" smtClean="0">
                <a:solidFill>
                  <a:schemeClr val="tx1"/>
                </a:solidFill>
              </a:rPr>
              <a:t>members of Indian tribes</a:t>
            </a:r>
            <a:r>
              <a:rPr lang="en-US" sz="2800" b="1" dirty="0" smtClean="0">
                <a:solidFill>
                  <a:schemeClr val="tx1"/>
                </a:solidFill>
              </a:rPr>
              <a:t>”</a:t>
            </a:r>
            <a:r>
              <a:rPr lang="en-US" sz="2800" b="1" i="1" dirty="0" smtClean="0">
                <a:solidFill>
                  <a:schemeClr val="tx1"/>
                </a:solidFill>
              </a:rPr>
              <a:t> </a:t>
            </a:r>
            <a:r>
              <a:rPr lang="en-US" sz="2800" b="1" dirty="0" smtClean="0">
                <a:solidFill>
                  <a:schemeClr val="tx1"/>
                </a:solidFill>
              </a:rPr>
              <a:t>(as defined in IHCIA) from fees being imposed on insurance and self-insurance plans.  </a:t>
            </a:r>
            <a:r>
              <a:rPr lang="en-US" sz="2000" dirty="0" err="1" smtClean="0">
                <a:solidFill>
                  <a:schemeClr val="tx1"/>
                </a:solidFill>
              </a:rPr>
              <a:t>ACA</a:t>
            </a:r>
            <a:r>
              <a:rPr lang="en-US" sz="2000" dirty="0" smtClean="0">
                <a:solidFill>
                  <a:schemeClr val="tx1"/>
                </a:solidFill>
              </a:rPr>
              <a:t> </a:t>
            </a:r>
            <a:r>
              <a:rPr lang="en-US" sz="2000" dirty="0" smtClean="0">
                <a:solidFill>
                  <a:schemeClr val="tx1"/>
                </a:solidFill>
              </a:rPr>
              <a:t>Sec. 6301(e)(2)(A); IRC Sec. 4377(b)</a:t>
            </a:r>
          </a:p>
          <a:p>
            <a:pPr algn="l" eaLnBrk="1" hangingPunct="1">
              <a:lnSpc>
                <a:spcPct val="80000"/>
              </a:lnSpc>
              <a:spcBef>
                <a:spcPts val="1000"/>
              </a:spcBef>
              <a:buFont typeface="Wingdings" pitchFamily="2" charset="2"/>
              <a:buNone/>
            </a:pPr>
            <a:r>
              <a:rPr lang="en-US" sz="2800" b="1" dirty="0" smtClean="0">
                <a:solidFill>
                  <a:schemeClr val="tx1"/>
                </a:solidFill>
              </a:rPr>
              <a:t>Gross income for tax purposes does not include the value of health care services or insurance provided to “a member of an Indian tribe” (as defined in IRC 45A(c)(6).  </a:t>
            </a:r>
            <a:r>
              <a:rPr lang="en-US" sz="2000" dirty="0" smtClean="0">
                <a:solidFill>
                  <a:schemeClr val="tx1"/>
                </a:solidFill>
              </a:rPr>
              <a:t>ACA Sec. 9021; IRC Sec. 139D</a:t>
            </a:r>
          </a:p>
          <a:p>
            <a:pPr algn="l" eaLnBrk="1" hangingPunct="1">
              <a:lnSpc>
                <a:spcPct val="80000"/>
              </a:lnSpc>
              <a:spcBef>
                <a:spcPts val="1000"/>
              </a:spcBef>
              <a:buFont typeface="Wingdings" pitchFamily="2" charset="2"/>
              <a:buNone/>
            </a:pPr>
            <a:r>
              <a:rPr lang="en-US" sz="2800" b="1" dirty="0" smtClean="0">
                <a:solidFill>
                  <a:schemeClr val="tx1"/>
                </a:solidFill>
              </a:rPr>
              <a:t>Oral health prevention campaign must be targeted to Indians (as defined in IHCIA).  </a:t>
            </a:r>
            <a:r>
              <a:rPr lang="en-US" sz="2000" dirty="0" smtClean="0">
                <a:solidFill>
                  <a:schemeClr val="tx1"/>
                </a:solidFill>
              </a:rPr>
              <a:t>ACA Sec. 4102(a); PHSA Sec. 399LL [42 USC 280k]</a:t>
            </a:r>
            <a:endParaRPr lang="en-US" sz="2800" b="1" dirty="0" smtClean="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a:t>
            </a:r>
            <a:r>
              <a:rPr lang="en-US" sz="1200" dirty="0" smtClean="0">
                <a:solidFill>
                  <a:srgbClr val="000000"/>
                </a:solidFill>
              </a:rPr>
              <a:t>	Slide </a:t>
            </a:r>
            <a:fld id="{C11D05EB-629B-47DB-AA35-B0F8CA810A68}" type="slidenum">
              <a:rPr lang="en-US" sz="1200" smtClean="0">
                <a:solidFill>
                  <a:srgbClr val="000000"/>
                </a:solidFill>
              </a:rPr>
              <a:pPr/>
              <a:t>3</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Three Different Definitions?</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Really?  Why?</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495800"/>
          </a:xfrm>
          <a:solidFill>
            <a:srgbClr val="DDEFDF"/>
          </a:solidFill>
        </p:spPr>
        <p:txBody>
          <a:bodyPr>
            <a:noAutofit/>
          </a:bodyPr>
          <a:lstStyle/>
          <a:p>
            <a:pPr algn="l" eaLnBrk="1" hangingPunct="1">
              <a:lnSpc>
                <a:spcPct val="80000"/>
              </a:lnSpc>
              <a:buFont typeface="Wingdings" pitchFamily="2" charset="2"/>
              <a:buNone/>
            </a:pPr>
            <a:r>
              <a:rPr lang="en-US" sz="2800" b="1" dirty="0" smtClean="0">
                <a:solidFill>
                  <a:schemeClr val="tx1"/>
                </a:solidFill>
              </a:rPr>
              <a:t>We don’t know. But, it </a:t>
            </a:r>
            <a:r>
              <a:rPr lang="en-US" sz="2800" b="1" dirty="0" smtClean="0">
                <a:solidFill>
                  <a:schemeClr val="tx1"/>
                </a:solidFill>
              </a:rPr>
              <a:t>should not </a:t>
            </a:r>
            <a:r>
              <a:rPr lang="en-US" sz="2800" b="1" dirty="0" smtClean="0">
                <a:solidFill>
                  <a:schemeClr val="tx1"/>
                </a:solidFill>
              </a:rPr>
              <a:t>matter.</a:t>
            </a:r>
          </a:p>
          <a:p>
            <a:pPr eaLnBrk="1" hangingPunct="1">
              <a:lnSpc>
                <a:spcPct val="80000"/>
              </a:lnSpc>
              <a:buFont typeface="Wingdings" pitchFamily="2" charset="2"/>
              <a:buNone/>
            </a:pPr>
            <a:r>
              <a:rPr lang="en-US" sz="3600" b="1" dirty="0" smtClean="0">
                <a:solidFill>
                  <a:schemeClr val="tx1"/>
                </a:solidFill>
              </a:rPr>
              <a:t>How Is “Indian” Defined in the Three Laws?</a:t>
            </a:r>
          </a:p>
          <a:p>
            <a:pPr algn="l" eaLnBrk="1" hangingPunct="1">
              <a:lnSpc>
                <a:spcPct val="80000"/>
              </a:lnSpc>
              <a:buFont typeface="Wingdings" pitchFamily="2" charset="2"/>
              <a:buNone/>
            </a:pPr>
            <a:r>
              <a:rPr lang="en-US" sz="2800" b="1" dirty="0" smtClean="0">
                <a:solidFill>
                  <a:schemeClr val="tx1"/>
                </a:solidFill>
              </a:rPr>
              <a:t>IHCIA Sec. 4(13) </a:t>
            </a:r>
            <a:r>
              <a:rPr lang="en-US" sz="2000" dirty="0" smtClean="0">
                <a:solidFill>
                  <a:schemeClr val="tx1"/>
                </a:solidFill>
              </a:rPr>
              <a:t>[used to be Sec. 4(d); 25 USC 1603(13)]</a:t>
            </a:r>
            <a:r>
              <a:rPr lang="en-US" sz="2800" b="1" dirty="0" smtClean="0">
                <a:solidFill>
                  <a:schemeClr val="tx1"/>
                </a:solidFill>
              </a:rPr>
              <a:t> “any person who is a member of an Indian tribe” as defined in Sec. 4(14</a:t>
            </a:r>
            <a:r>
              <a:rPr lang="en-US" sz="2800" b="1" dirty="0" smtClean="0">
                <a:solidFill>
                  <a:schemeClr val="tx1"/>
                </a:solidFill>
              </a:rPr>
              <a:t>).” </a:t>
            </a:r>
            <a:r>
              <a:rPr lang="en-US" sz="2000" b="1" dirty="0" smtClean="0">
                <a:solidFill>
                  <a:schemeClr val="tx1"/>
                </a:solidFill>
              </a:rPr>
              <a:t>Note: </a:t>
            </a:r>
            <a:r>
              <a:rPr lang="en-US" sz="2000" dirty="0" smtClean="0">
                <a:solidFill>
                  <a:schemeClr val="tx1"/>
                </a:solidFill>
              </a:rPr>
              <a:t>This definition has some additional language that applies to the health professions recruitment program for Indians under Sec. 102 and health professions preparatory scholarship program for Indians under Sec. 103.</a:t>
            </a:r>
            <a:r>
              <a:rPr lang="en-US" sz="2000" b="1" dirty="0" smtClean="0">
                <a:solidFill>
                  <a:schemeClr val="tx1"/>
                </a:solidFill>
              </a:rPr>
              <a:t>  </a:t>
            </a:r>
          </a:p>
          <a:p>
            <a:pPr algn="l" eaLnBrk="1" hangingPunct="1">
              <a:lnSpc>
                <a:spcPct val="80000"/>
              </a:lnSpc>
              <a:buFont typeface="Wingdings" pitchFamily="2" charset="2"/>
              <a:buNone/>
            </a:pPr>
            <a:r>
              <a:rPr lang="en-US" sz="2800" b="1" dirty="0" smtClean="0">
                <a:solidFill>
                  <a:schemeClr val="tx1"/>
                </a:solidFill>
              </a:rPr>
              <a:t>ISDEAA Sec. 4(d) </a:t>
            </a:r>
            <a:r>
              <a:rPr lang="en-US" sz="2000" dirty="0" smtClean="0">
                <a:solidFill>
                  <a:schemeClr val="tx1"/>
                </a:solidFill>
              </a:rPr>
              <a:t>[25 USC 450b(d)]</a:t>
            </a:r>
            <a:r>
              <a:rPr lang="en-US" sz="2800" b="1" dirty="0" smtClean="0">
                <a:solidFill>
                  <a:schemeClr val="tx1"/>
                </a:solidFill>
              </a:rPr>
              <a:t> “a person who is a member of an Indian tribe”.  </a:t>
            </a:r>
          </a:p>
          <a:p>
            <a:pPr algn="l" eaLnBrk="1" hangingPunct="1">
              <a:lnSpc>
                <a:spcPct val="80000"/>
              </a:lnSpc>
              <a:buFont typeface="Wingdings" pitchFamily="2" charset="2"/>
              <a:buNone/>
            </a:pPr>
            <a:r>
              <a:rPr lang="en-US" sz="2800" b="1" dirty="0" smtClean="0">
                <a:solidFill>
                  <a:schemeClr val="tx1"/>
                </a:solidFill>
              </a:rPr>
              <a:t>IRC.  Does not define “Indian”.  All of the references to the IRC are to a member of an Indian tribe as defined in Sec. 45A(c)(6).  </a:t>
            </a: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638800"/>
            <a:ext cx="9144000" cy="6858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4</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Definitions of “Indian Tribe”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in Affordable Care Act</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5</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graphicFrame>
        <p:nvGraphicFramePr>
          <p:cNvPr id="7" name="Table 6"/>
          <p:cNvGraphicFramePr>
            <a:graphicFrameLocks noGrp="1"/>
          </p:cNvGraphicFramePr>
          <p:nvPr/>
        </p:nvGraphicFramePr>
        <p:xfrm>
          <a:off x="304800" y="1447802"/>
          <a:ext cx="8153400" cy="3878578"/>
        </p:xfrm>
        <a:graphic>
          <a:graphicData uri="http://schemas.openxmlformats.org/drawingml/2006/table">
            <a:tbl>
              <a:tblPr/>
              <a:tblGrid>
                <a:gridCol w="2717800"/>
                <a:gridCol w="2717800"/>
                <a:gridCol w="2717800"/>
              </a:tblGrid>
              <a:tr h="457198">
                <a:tc>
                  <a:txBody>
                    <a:bodyPr/>
                    <a:lstStyle/>
                    <a:p>
                      <a:pPr marL="0" marR="0">
                        <a:spcBef>
                          <a:spcPts val="0"/>
                        </a:spcBef>
                        <a:spcAft>
                          <a:spcPts val="0"/>
                        </a:spcAft>
                        <a:tabLst>
                          <a:tab pos="774065" algn="ctr"/>
                        </a:tabLst>
                      </a:pPr>
                      <a:r>
                        <a:rPr lang="en-US" sz="2000" i="1" dirty="0">
                          <a:latin typeface="Calibri" pitchFamily="34" charset="0"/>
                          <a:ea typeface="Times New Roman"/>
                          <a:cs typeface="Calibri" pitchFamily="34" charset="0"/>
                        </a:rPr>
                        <a:t>	</a:t>
                      </a:r>
                      <a:r>
                        <a:rPr lang="en-US" sz="2000" i="1" dirty="0" smtClean="0">
                          <a:latin typeface="Calibri" pitchFamily="34" charset="0"/>
                          <a:ea typeface="Times New Roman"/>
                          <a:cs typeface="Calibri" pitchFamily="34" charset="0"/>
                        </a:rPr>
                        <a:t>    </a:t>
                      </a:r>
                      <a:r>
                        <a:rPr lang="en-US" sz="2000" b="1" dirty="0" smtClean="0">
                          <a:latin typeface="Calibri" pitchFamily="34" charset="0"/>
                          <a:ea typeface="Times New Roman"/>
                          <a:cs typeface="Calibri" pitchFamily="34" charset="0"/>
                        </a:rPr>
                        <a:t>IHCIA </a:t>
                      </a:r>
                      <a:r>
                        <a:rPr lang="en-US" sz="2000" b="1" dirty="0">
                          <a:latin typeface="Calibri" pitchFamily="34" charset="0"/>
                          <a:ea typeface="Times New Roman"/>
                          <a:cs typeface="Calibri" pitchFamily="34" charset="0"/>
                        </a:rPr>
                        <a:t>Sec. 4(14)</a:t>
                      </a:r>
                      <a:endParaRPr lang="en-US" sz="2000" dirty="0">
                        <a:latin typeface="Calibri" pitchFamily="34" charset="0"/>
                        <a:ea typeface="Times New Roman"/>
                        <a:cs typeface="Calibri" pitchFamily="34" charset="0"/>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74065" algn="ctr"/>
                        </a:tabLst>
                      </a:pPr>
                      <a:r>
                        <a:rPr lang="en-US" sz="2000" i="1" dirty="0">
                          <a:latin typeface="Calibri" pitchFamily="34" charset="0"/>
                          <a:ea typeface="Times New Roman"/>
                          <a:cs typeface="Calibri" pitchFamily="34" charset="0"/>
                        </a:rPr>
                        <a:t>	</a:t>
                      </a:r>
                      <a:r>
                        <a:rPr lang="en-US" sz="2000" i="1" dirty="0" smtClean="0">
                          <a:latin typeface="Calibri" pitchFamily="34" charset="0"/>
                          <a:ea typeface="Times New Roman"/>
                          <a:cs typeface="Calibri" pitchFamily="34" charset="0"/>
                        </a:rPr>
                        <a:t>     </a:t>
                      </a:r>
                      <a:r>
                        <a:rPr lang="en-US" sz="2000" b="1" dirty="0" smtClean="0">
                          <a:latin typeface="Calibri" pitchFamily="34" charset="0"/>
                          <a:ea typeface="Times New Roman"/>
                          <a:cs typeface="Calibri" pitchFamily="34" charset="0"/>
                        </a:rPr>
                        <a:t>ISDEAA </a:t>
                      </a:r>
                      <a:r>
                        <a:rPr lang="en-US" sz="2000" b="1" dirty="0">
                          <a:latin typeface="Calibri" pitchFamily="34" charset="0"/>
                          <a:ea typeface="Times New Roman"/>
                          <a:cs typeface="Calibri" pitchFamily="34" charset="0"/>
                        </a:rPr>
                        <a:t>Sec. 4(d)</a:t>
                      </a:r>
                      <a:endParaRPr lang="en-US" sz="2000" dirty="0">
                        <a:latin typeface="Calibri" pitchFamily="34" charset="0"/>
                        <a:ea typeface="Times New Roman"/>
                        <a:cs typeface="Calibri" pitchFamily="34" charset="0"/>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74065" algn="ctr"/>
                        </a:tabLst>
                      </a:pPr>
                      <a:r>
                        <a:rPr lang="en-US" sz="2000" dirty="0">
                          <a:latin typeface="Times New Roman"/>
                          <a:ea typeface="Times New Roman"/>
                          <a:cs typeface="Times New Roman"/>
                        </a:rPr>
                        <a:t>	</a:t>
                      </a:r>
                      <a:r>
                        <a:rPr lang="en-US" sz="2000" dirty="0" smtClean="0">
                          <a:latin typeface="Times New Roman"/>
                          <a:ea typeface="Times New Roman"/>
                          <a:cs typeface="Times New Roman"/>
                        </a:rPr>
                        <a:t>   </a:t>
                      </a:r>
                      <a:r>
                        <a:rPr lang="en-US" sz="2000" b="1" dirty="0" smtClean="0">
                          <a:latin typeface="Times New Roman"/>
                          <a:ea typeface="Times New Roman"/>
                          <a:cs typeface="Times New Roman"/>
                        </a:rPr>
                        <a:t>IRC </a:t>
                      </a:r>
                      <a:r>
                        <a:rPr lang="en-US" sz="2000" b="1" dirty="0">
                          <a:latin typeface="Times New Roman"/>
                          <a:ea typeface="Times New Roman"/>
                          <a:cs typeface="Times New Roman"/>
                        </a:rPr>
                        <a:t>Sec. 45A(c)(6)</a:t>
                      </a:r>
                      <a:endParaRPr lang="en-US" sz="2000" dirty="0">
                        <a:latin typeface="Times New Roman"/>
                        <a:ea typeface="Times New Roman"/>
                        <a:cs typeface="Times New Roman"/>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265">
                <a:tc gridSpan="2">
                  <a:txBody>
                    <a:bodyPr/>
                    <a:lstStyle/>
                    <a:p>
                      <a:pPr marL="0" marR="0">
                        <a:spcBef>
                          <a:spcPts val="0"/>
                        </a:spcBef>
                        <a:spcAft>
                          <a:spcPts val="0"/>
                        </a:spcAft>
                      </a:pPr>
                      <a:endParaRPr lang="en-US" sz="2000" dirty="0">
                        <a:latin typeface="Calibri" pitchFamily="34" charset="0"/>
                        <a:ea typeface="Times New Roman"/>
                        <a:cs typeface="Calibri" pitchFamily="34" charset="0"/>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2000">
                          <a:latin typeface="Times New Roman"/>
                          <a:ea typeface="Times New Roman"/>
                          <a:cs typeface="Times New Roman"/>
                        </a:rPr>
                        <a:t>The term</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265">
                <a:tc gridSpan="3">
                  <a:txBody>
                    <a:bodyPr/>
                    <a:lstStyle/>
                    <a:p>
                      <a:pPr marL="0" marR="0">
                        <a:spcBef>
                          <a:spcPts val="0"/>
                        </a:spcBef>
                        <a:spcAft>
                          <a:spcPts val="0"/>
                        </a:spcAft>
                      </a:pPr>
                      <a:r>
                        <a:rPr lang="en-US" sz="2000" dirty="0">
                          <a:latin typeface="Calibri" pitchFamily="34" charset="0"/>
                          <a:ea typeface="Times New Roman"/>
                          <a:cs typeface="Calibri" pitchFamily="34" charset="0"/>
                        </a:rPr>
                        <a:t>“Indian tribe” means any Indian tribe, band, nation</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03265">
                <a:tc gridSpan="2">
                  <a:txBody>
                    <a:bodyPr/>
                    <a:lstStyle/>
                    <a:p>
                      <a:pPr marL="0" marR="0">
                        <a:spcBef>
                          <a:spcPts val="0"/>
                        </a:spcBef>
                        <a:spcAft>
                          <a:spcPts val="0"/>
                        </a:spcAft>
                      </a:pPr>
                      <a:endParaRPr lang="en-US" sz="2000" dirty="0">
                        <a:latin typeface="Calibri" pitchFamily="34" charset="0"/>
                        <a:ea typeface="Times New Roman"/>
                        <a:cs typeface="Calibri" pitchFamily="34" charset="0"/>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2000">
                          <a:latin typeface="Times New Roman"/>
                          <a:ea typeface="Times New Roman"/>
                          <a:cs typeface="Times New Roman"/>
                        </a:rPr>
                        <a:t>pueblo,</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265">
                <a:tc gridSpan="3">
                  <a:txBody>
                    <a:bodyPr/>
                    <a:lstStyle/>
                    <a:p>
                      <a:pPr marL="0" marR="0">
                        <a:spcBef>
                          <a:spcPts val="0"/>
                        </a:spcBef>
                        <a:spcAft>
                          <a:spcPts val="0"/>
                        </a:spcAft>
                      </a:pPr>
                      <a:r>
                        <a:rPr lang="en-US" sz="2000" dirty="0">
                          <a:latin typeface="Calibri" pitchFamily="34" charset="0"/>
                          <a:ea typeface="Times New Roman"/>
                          <a:cs typeface="Calibri" pitchFamily="34" charset="0"/>
                        </a:rPr>
                        <a:t>or other organized group or community, including any Alaska Native village</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03265">
                <a:tc>
                  <a:txBody>
                    <a:bodyPr/>
                    <a:lstStyle/>
                    <a:p>
                      <a:pPr marL="0" marR="0">
                        <a:spcBef>
                          <a:spcPts val="0"/>
                        </a:spcBef>
                        <a:spcAft>
                          <a:spcPts val="0"/>
                        </a:spcAft>
                      </a:pPr>
                      <a:r>
                        <a:rPr lang="en-US" sz="2000" dirty="0">
                          <a:latin typeface="Calibri" pitchFamily="34" charset="0"/>
                          <a:ea typeface="Times New Roman"/>
                          <a:cs typeface="Calibri" pitchFamily="34" charset="0"/>
                        </a:rPr>
                        <a:t>or group</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endParaRPr lang="en-US" sz="2000" dirty="0">
                        <a:latin typeface="Calibri" pitchFamily="34" charset="0"/>
                        <a:ea typeface="Times New Roman"/>
                        <a:cs typeface="Calibri" pitchFamily="34" charset="0"/>
                      </a:endParaRP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125859">
                <a:tc gridSpan="3">
                  <a:txBody>
                    <a:bodyPr/>
                    <a:lstStyle/>
                    <a:p>
                      <a:pPr marL="0" marR="0">
                        <a:spcBef>
                          <a:spcPts val="0"/>
                        </a:spcBef>
                        <a:spcAft>
                          <a:spcPts val="0"/>
                        </a:spcAft>
                      </a:pPr>
                      <a:r>
                        <a:rPr lang="en-US" sz="2000" dirty="0">
                          <a:latin typeface="Calibri" pitchFamily="34" charset="0"/>
                          <a:ea typeface="Times New Roman"/>
                          <a:cs typeface="Calibri" pitchFamily="34" charset="0"/>
                        </a:rPr>
                        <a:t>or regional or village corporation as defined in or established pursuant to the Alaska Native Claims Settlement Act (85 Stat. 688), which is recognized as eligible for the special programs and services provided by the United States to Indians because of their status as Indians.</a:t>
                      </a:r>
                    </a:p>
                  </a:txBody>
                  <a:tcPr marL="76200" marR="76200" marT="7620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245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112" tIns="914112" rIns="914112" bIns="91411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74700" algn="ct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Or, Put Another Way:</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They Are All the Same</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a:ln>
            <a:solidFill>
              <a:srgbClr val="C00000"/>
            </a:solidFill>
          </a:ln>
        </p:spPr>
        <p:txBody>
          <a:bodyPr>
            <a:noAutofit/>
          </a:bodyPr>
          <a:lstStyle/>
          <a:p>
            <a:pPr algn="l" eaLnBrk="1" hangingPunct="1">
              <a:lnSpc>
                <a:spcPct val="80000"/>
              </a:lnSpc>
              <a:buFont typeface="Wingdings" pitchFamily="2" charset="2"/>
              <a:buNone/>
            </a:pPr>
            <a:endParaRPr lang="en-US" sz="2800" b="1" dirty="0" smtClean="0">
              <a:solidFill>
                <a:schemeClr val="tx1"/>
              </a:solidFill>
            </a:endParaRPr>
          </a:p>
          <a:p>
            <a:pPr algn="l" eaLnBrk="1" hangingPunct="1">
              <a:lnSpc>
                <a:spcPct val="80000"/>
              </a:lnSpc>
              <a:buFont typeface="Wingdings" pitchFamily="2" charset="2"/>
              <a:buNone/>
            </a:pPr>
            <a:r>
              <a:rPr lang="en-US" sz="2800" b="1" u="sng" dirty="0" smtClean="0">
                <a:solidFill>
                  <a:srgbClr val="FF0000"/>
                </a:solidFill>
              </a:rPr>
              <a:t>The term</a:t>
            </a:r>
            <a:r>
              <a:rPr lang="en-US" sz="2800" b="1" dirty="0" smtClean="0">
                <a:solidFill>
                  <a:schemeClr val="tx1"/>
                </a:solidFill>
              </a:rPr>
              <a:t> “Indian tribe” means any Indian tribe, band, nation, </a:t>
            </a:r>
            <a:r>
              <a:rPr lang="en-US" sz="2800" b="1" u="sng" dirty="0" smtClean="0">
                <a:solidFill>
                  <a:srgbClr val="FF0000"/>
                </a:solidFill>
              </a:rPr>
              <a:t>pueblo,</a:t>
            </a:r>
            <a:r>
              <a:rPr lang="en-US" sz="2800" b="1" dirty="0" smtClean="0">
                <a:solidFill>
                  <a:schemeClr val="tx1"/>
                </a:solidFill>
              </a:rPr>
              <a:t> or other organized group or community, including any Alaska Native village </a:t>
            </a:r>
            <a:r>
              <a:rPr lang="en-US" sz="2800" b="1" u="dbl" dirty="0" smtClean="0">
                <a:solidFill>
                  <a:schemeClr val="tx2">
                    <a:lumMod val="60000"/>
                    <a:lumOff val="40000"/>
                  </a:schemeClr>
                </a:solidFill>
              </a:rPr>
              <a:t>or group</a:t>
            </a:r>
            <a:r>
              <a:rPr lang="en-US" sz="2800" b="1" dirty="0" smtClean="0">
                <a:solidFill>
                  <a:schemeClr val="tx1"/>
                </a:solidFill>
              </a:rPr>
              <a:t> or regional or village corporation as defined in or established pursuant to the Alaska Native Claims Settlement Act, which is recognized as eligible for the special programs and services provided by the United States to Indians because of their status of Indians.</a:t>
            </a:r>
          </a:p>
          <a:p>
            <a:pPr lvl="5" algn="l">
              <a:lnSpc>
                <a:spcPct val="80000"/>
              </a:lnSpc>
              <a:buFont typeface="Wingdings" pitchFamily="2" charset="2"/>
              <a:buNone/>
            </a:pPr>
            <a:r>
              <a:rPr lang="en-US" sz="2200" b="1" u="sng" dirty="0" smtClean="0">
                <a:solidFill>
                  <a:srgbClr val="FF0000"/>
                </a:solidFill>
              </a:rPr>
              <a:t>IRC Sec. 45A(c)(6) only</a:t>
            </a:r>
          </a:p>
          <a:p>
            <a:pPr lvl="5" algn="l">
              <a:lnSpc>
                <a:spcPct val="80000"/>
              </a:lnSpc>
              <a:buFont typeface="Wingdings" pitchFamily="2" charset="2"/>
              <a:buNone/>
            </a:pPr>
            <a:r>
              <a:rPr lang="en-US" sz="2200" b="1" dirty="0" smtClean="0">
                <a:solidFill>
                  <a:schemeClr val="tx1"/>
                </a:solidFill>
              </a:rPr>
              <a:t>IHCIA Sec. 4(14), ISDEAA Sec. 4(d), AND IRC Sec. 45A(c)(6)</a:t>
            </a:r>
          </a:p>
          <a:p>
            <a:pPr lvl="5" algn="l">
              <a:lnSpc>
                <a:spcPct val="80000"/>
              </a:lnSpc>
              <a:buFont typeface="Wingdings" pitchFamily="2" charset="2"/>
              <a:buNone/>
            </a:pPr>
            <a:r>
              <a:rPr lang="en-US" sz="2200" b="1" u="dbl" dirty="0" smtClean="0">
                <a:solidFill>
                  <a:schemeClr val="tx2">
                    <a:lumMod val="60000"/>
                    <a:lumOff val="40000"/>
                  </a:schemeClr>
                </a:solidFill>
              </a:rPr>
              <a:t>IHCIA Sec. 4(14) only</a:t>
            </a:r>
          </a:p>
          <a:p>
            <a:pPr lvl="4" algn="l">
              <a:lnSpc>
                <a:spcPct val="80000"/>
              </a:lnSpc>
              <a:buFont typeface="Wingdings" pitchFamily="2" charset="2"/>
              <a:buNone/>
            </a:pPr>
            <a:endParaRPr lang="en-US" sz="1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6</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So, Are There Federal Regulations Already that Implement these Definitions?</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r>
              <a:rPr lang="en-US" sz="2800" b="1" dirty="0" smtClean="0">
                <a:solidFill>
                  <a:schemeClr val="tx1"/>
                </a:solidFill>
              </a:rPr>
              <a:t>Yes, CMS adopted a regulation for Medicaid and CHIP that gives more guidance about how to implement the definition of Indian in the IHCIA.  </a:t>
            </a:r>
            <a:r>
              <a:rPr lang="en-US" sz="2800" b="1" i="1" dirty="0" smtClean="0">
                <a:solidFill>
                  <a:schemeClr val="tx1"/>
                </a:solidFill>
              </a:rPr>
              <a:t>See</a:t>
            </a:r>
            <a:r>
              <a:rPr lang="en-US" sz="2800" b="1" dirty="0" smtClean="0">
                <a:solidFill>
                  <a:schemeClr val="tx1"/>
                </a:solidFill>
              </a:rPr>
              <a:t>, 42 CFR 447.50, which is set forth on page 3 of the “Definition of Indian under the ACA.”</a:t>
            </a:r>
          </a:p>
          <a:p>
            <a:pPr algn="l" eaLnBrk="1" hangingPunct="1">
              <a:lnSpc>
                <a:spcPct val="80000"/>
              </a:lnSpc>
              <a:buFont typeface="Wingdings" pitchFamily="2" charset="2"/>
              <a:buNone/>
            </a:pPr>
            <a:endParaRPr lang="en-US" sz="2800" b="1" dirty="0" smtClean="0">
              <a:solidFill>
                <a:schemeClr val="tx1"/>
              </a:solidFill>
            </a:endParaRPr>
          </a:p>
          <a:p>
            <a:pPr eaLnBrk="1" hangingPunct="1">
              <a:lnSpc>
                <a:spcPct val="80000"/>
              </a:lnSpc>
              <a:buFont typeface="Wingdings" pitchFamily="2" charset="2"/>
              <a:buNone/>
            </a:pPr>
            <a:r>
              <a:rPr lang="en-US" b="1" dirty="0" smtClean="0">
                <a:solidFill>
                  <a:schemeClr val="tx1"/>
                </a:solidFill>
              </a:rPr>
              <a:t>How Did CMS decide on this definition?</a:t>
            </a:r>
          </a:p>
          <a:p>
            <a:pPr algn="l">
              <a:lnSpc>
                <a:spcPct val="80000"/>
              </a:lnSpc>
            </a:pPr>
            <a:endParaRPr lang="en-US" sz="2800" b="1" dirty="0" smtClean="0">
              <a:solidFill>
                <a:schemeClr val="tx1"/>
              </a:solidFill>
            </a:endParaRPr>
          </a:p>
          <a:p>
            <a:pPr algn="l">
              <a:lnSpc>
                <a:spcPct val="80000"/>
              </a:lnSpc>
            </a:pPr>
            <a:r>
              <a:rPr lang="en-US" sz="2800" b="1" dirty="0" smtClean="0">
                <a:solidFill>
                  <a:schemeClr val="tx1"/>
                </a:solidFill>
              </a:rPr>
              <a:t>First, it is consistent with IHS Eligibility Rules.</a:t>
            </a:r>
          </a:p>
          <a:p>
            <a:pPr algn="l" eaLnBrk="1" hangingPunct="1">
              <a:lnSpc>
                <a:spcPct val="80000"/>
              </a:lnSpc>
              <a:buFont typeface="Wingdings" pitchFamily="2" charset="2"/>
              <a:buNone/>
            </a:pPr>
            <a:endParaRPr lang="en-US" sz="2800" b="1" dirty="0" smtClean="0">
              <a:solidFill>
                <a:schemeClr val="tx1"/>
              </a:solidFill>
            </a:endParaRPr>
          </a:p>
          <a:p>
            <a:pPr algn="l" eaLnBrk="1" hangingPunct="1">
              <a:lnSpc>
                <a:spcPct val="80000"/>
              </a:lnSpc>
              <a:buFont typeface="Wingdings" pitchFamily="2" charset="2"/>
              <a:buNone/>
            </a:pPr>
            <a:r>
              <a:rPr lang="en-US" sz="2800" b="1" dirty="0" smtClean="0">
                <a:solidFill>
                  <a:schemeClr val="tx1"/>
                </a:solidFill>
              </a:rPr>
              <a:t>And, CMS consulted with Tribes.</a:t>
            </a: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7</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1"/>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Tribal Consensus</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r>
              <a:rPr lang="en-US" sz="2800" b="1" dirty="0" smtClean="0">
                <a:solidFill>
                  <a:schemeClr val="tx1"/>
                </a:solidFill>
              </a:rPr>
              <a:t>Tribal leaders throughout the country endorsed using the CMS definition to implement each of the definitions of “Indian” under the </a:t>
            </a:r>
            <a:r>
              <a:rPr lang="en-US" sz="2800" b="1" dirty="0" err="1" smtClean="0">
                <a:solidFill>
                  <a:schemeClr val="tx1"/>
                </a:solidFill>
              </a:rPr>
              <a:t>ACA</a:t>
            </a:r>
            <a:r>
              <a:rPr lang="en-US" sz="2800" b="1" dirty="0" smtClean="0">
                <a:solidFill>
                  <a:schemeClr val="tx1"/>
                </a:solidFill>
              </a:rPr>
              <a:t>.</a:t>
            </a:r>
          </a:p>
          <a:p>
            <a:pPr marL="457200" indent="-457200" algn="l" eaLnBrk="1" hangingPunct="1">
              <a:lnSpc>
                <a:spcPct val="80000"/>
              </a:lnSpc>
              <a:buFont typeface="Arial" pitchFamily="34" charset="0"/>
              <a:buChar char="•"/>
            </a:pPr>
            <a:r>
              <a:rPr lang="en-US" sz="2800" b="1" dirty="0" smtClean="0">
                <a:solidFill>
                  <a:schemeClr val="tx1"/>
                </a:solidFill>
              </a:rPr>
              <a:t>Tribal Technical Advisory Group – October 2010</a:t>
            </a:r>
            <a:endParaRPr lang="en-US" sz="2800" b="1" dirty="0" smtClean="0">
              <a:solidFill>
                <a:schemeClr val="tx1"/>
              </a:solidFill>
            </a:endParaRPr>
          </a:p>
          <a:p>
            <a:pPr marL="457200" indent="-457200" algn="l" eaLnBrk="1" hangingPunct="1">
              <a:lnSpc>
                <a:spcPct val="80000"/>
              </a:lnSpc>
              <a:buFont typeface="Arial" pitchFamily="34" charset="0"/>
              <a:buChar char="•"/>
            </a:pPr>
            <a:r>
              <a:rPr lang="en-US" sz="2800" b="1" dirty="0" smtClean="0">
                <a:solidFill>
                  <a:schemeClr val="tx1"/>
                </a:solidFill>
              </a:rPr>
              <a:t>National Indian Health Board – Res. # 10-01, October 2010</a:t>
            </a:r>
          </a:p>
          <a:p>
            <a:pPr marL="457200" indent="-457200" algn="l" eaLnBrk="1" hangingPunct="1">
              <a:lnSpc>
                <a:spcPct val="80000"/>
              </a:lnSpc>
              <a:buFont typeface="Arial" pitchFamily="34" charset="0"/>
              <a:buChar char="•"/>
            </a:pPr>
            <a:r>
              <a:rPr lang="en-US" sz="2800" b="1" dirty="0" smtClean="0">
                <a:solidFill>
                  <a:schemeClr val="tx1"/>
                </a:solidFill>
              </a:rPr>
              <a:t>National Congress of American Indians – Res. #ABQ-10-080, November 2010</a:t>
            </a:r>
          </a:p>
          <a:p>
            <a:pPr marL="457200" indent="-457200" algn="l" eaLnBrk="1" hangingPunct="1">
              <a:lnSpc>
                <a:spcPct val="80000"/>
              </a:lnSpc>
              <a:buFont typeface="Arial" pitchFamily="34" charset="0"/>
              <a:buChar char="•"/>
            </a:pPr>
            <a:r>
              <a:rPr lang="en-US" sz="2800" b="1" dirty="0" smtClean="0">
                <a:solidFill>
                  <a:schemeClr val="tx1"/>
                </a:solidFill>
              </a:rPr>
              <a:t>Tribal Self-Governance Advisory Committee – February 2011</a:t>
            </a:r>
          </a:p>
          <a:p>
            <a:pPr marL="457200" indent="-457200" algn="l" eaLnBrk="1" hangingPunct="1">
              <a:lnSpc>
                <a:spcPct val="80000"/>
              </a:lnSpc>
              <a:buFont typeface="Arial" pitchFamily="34" charset="0"/>
              <a:buChar char="•"/>
            </a:pPr>
            <a:endParaRPr lang="en-US" sz="2800" b="1" dirty="0" smtClean="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8</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0"/>
            <a:ext cx="9144000" cy="1219199"/>
          </a:xfrm>
          <a:solidFill>
            <a:srgbClr val="709877">
              <a:alpha val="87059"/>
            </a:srgbClr>
          </a:solidFill>
          <a:ln>
            <a:solidFill>
              <a:schemeClr val="accent3">
                <a:lumMod val="50000"/>
              </a:schemeClr>
            </a:solidFill>
          </a:ln>
        </p:spPr>
        <p:txBody>
          <a:bodyPr wrap="square" tIns="0" anchor="t" anchorCtr="1">
            <a:noAutofit/>
          </a:bodyPr>
          <a:lstStyle/>
          <a:p>
            <a:pPr>
              <a:lnSpc>
                <a:spcPts val="3000"/>
              </a:lnSpc>
              <a:spcBef>
                <a:spcPts val="2400"/>
              </a:spcBef>
              <a:defRPr/>
            </a:pPr>
            <a:r>
              <a:rPr lang="en-US" sz="3600" b="1" dirty="0" smtClean="0">
                <a:solidFill>
                  <a:srgbClr val="000000"/>
                </a:solidFill>
                <a:effectLst>
                  <a:outerShdw blurRad="38100" dist="38100" dir="2700000" algn="tl">
                    <a:srgbClr val="FFFFFF"/>
                  </a:outerShdw>
                </a:effectLst>
              </a:rPr>
              <a:t/>
            </a:r>
            <a:br>
              <a:rPr lang="en-US" sz="3600" b="1" dirty="0" smtClean="0">
                <a:solidFill>
                  <a:srgbClr val="000000"/>
                </a:solidFill>
                <a:effectLst>
                  <a:outerShdw blurRad="38100" dist="38100" dir="2700000" algn="tl">
                    <a:srgbClr val="FFFFFF"/>
                  </a:outerShdw>
                </a:effectLst>
              </a:rPr>
            </a:br>
            <a:r>
              <a:rPr lang="en-US" sz="3600" b="1" dirty="0" smtClean="0">
                <a:solidFill>
                  <a:srgbClr val="000000"/>
                </a:solidFill>
                <a:effectLst>
                  <a:outerShdw blurRad="38100" dist="38100" dir="2700000" algn="tl">
                    <a:srgbClr val="FFFFFF"/>
                  </a:outerShdw>
                </a:effectLst>
              </a:rPr>
              <a:t>So, Why Is This Still a Problem?</a:t>
            </a:r>
            <a:endParaRPr lang="en-US" b="1" dirty="0" smtClean="0">
              <a:solidFill>
                <a:srgbClr val="000000"/>
              </a:solidFill>
              <a:effectLst>
                <a:outerShdw blurRad="38100" dist="38100" dir="2700000" algn="tl">
                  <a:srgbClr val="FFFFFF"/>
                </a:outerShdw>
              </a:effectLst>
            </a:endParaRPr>
          </a:p>
        </p:txBody>
      </p:sp>
      <p:sp>
        <p:nvSpPr>
          <p:cNvPr id="4099" name="Rectangle 3"/>
          <p:cNvSpPr>
            <a:spLocks noGrp="1" noChangeArrowheads="1"/>
          </p:cNvSpPr>
          <p:nvPr>
            <p:ph type="subTitle" idx="1"/>
          </p:nvPr>
        </p:nvSpPr>
        <p:spPr>
          <a:xfrm>
            <a:off x="0" y="1219200"/>
            <a:ext cx="9144000" cy="4343400"/>
          </a:xfrm>
          <a:solidFill>
            <a:srgbClr val="DDEFDF"/>
          </a:solidFill>
        </p:spPr>
        <p:txBody>
          <a:bodyPr>
            <a:noAutofit/>
          </a:bodyPr>
          <a:lstStyle/>
          <a:p>
            <a:pPr algn="l" eaLnBrk="1" hangingPunct="1">
              <a:lnSpc>
                <a:spcPct val="80000"/>
              </a:lnSpc>
              <a:buFont typeface="Wingdings" pitchFamily="2" charset="2"/>
              <a:buNone/>
            </a:pPr>
            <a:endParaRPr lang="en-US" sz="2800" b="1" dirty="0" smtClean="0">
              <a:solidFill>
                <a:schemeClr val="tx1"/>
              </a:solidFill>
            </a:endParaRPr>
          </a:p>
          <a:p>
            <a:pPr algn="l" eaLnBrk="1" hangingPunct="1">
              <a:lnSpc>
                <a:spcPct val="80000"/>
              </a:lnSpc>
              <a:buFont typeface="Wingdings" pitchFamily="2" charset="2"/>
              <a:buNone/>
            </a:pPr>
            <a:r>
              <a:rPr lang="en-US" sz="2800" b="1" dirty="0" smtClean="0">
                <a:solidFill>
                  <a:schemeClr val="tx1"/>
                </a:solidFill>
              </a:rPr>
              <a:t>The Department of Health and Human Services (</a:t>
            </a:r>
            <a:r>
              <a:rPr lang="en-US" sz="2800" b="1" dirty="0" err="1" smtClean="0">
                <a:solidFill>
                  <a:schemeClr val="tx1"/>
                </a:solidFill>
              </a:rPr>
              <a:t>HHS</a:t>
            </a:r>
            <a:r>
              <a:rPr lang="en-US" sz="2800" b="1" dirty="0" smtClean="0">
                <a:solidFill>
                  <a:schemeClr val="tx1"/>
                </a:solidFill>
              </a:rPr>
              <a:t>) has reported during tribal consultations that it has been advised by the Office of General Counsel that </a:t>
            </a:r>
            <a:r>
              <a:rPr lang="en-US" sz="2800" b="1" dirty="0" err="1" smtClean="0">
                <a:solidFill>
                  <a:schemeClr val="tx1"/>
                </a:solidFill>
              </a:rPr>
              <a:t>HHS</a:t>
            </a:r>
            <a:r>
              <a:rPr lang="en-US" sz="2800" b="1" dirty="0" smtClean="0">
                <a:solidFill>
                  <a:schemeClr val="tx1"/>
                </a:solidFill>
              </a:rPr>
              <a:t> lacks the authority to interpret the statutory definitions as CMS has for Medicaid and CHIP.</a:t>
            </a:r>
          </a:p>
          <a:p>
            <a:pPr algn="l" eaLnBrk="1" hangingPunct="1">
              <a:lnSpc>
                <a:spcPct val="80000"/>
              </a:lnSpc>
              <a:buFont typeface="Wingdings" pitchFamily="2" charset="2"/>
              <a:buNone/>
            </a:pPr>
            <a:endParaRPr lang="en-US" sz="2800" b="1" dirty="0">
              <a:solidFill>
                <a:schemeClr val="tx1"/>
              </a:solidFill>
            </a:endParaRPr>
          </a:p>
          <a:p>
            <a:pPr algn="l" eaLnBrk="1" hangingPunct="1">
              <a:lnSpc>
                <a:spcPct val="80000"/>
              </a:lnSpc>
              <a:buFont typeface="Wingdings" pitchFamily="2" charset="2"/>
              <a:buNone/>
            </a:pPr>
            <a:r>
              <a:rPr lang="en-US" sz="2800" b="1" dirty="0" smtClean="0">
                <a:solidFill>
                  <a:schemeClr val="tx1"/>
                </a:solidFill>
              </a:rPr>
              <a:t>The Notices of Proposed Regulations regarding Exchange Plans contain language that interpret the </a:t>
            </a:r>
            <a:r>
              <a:rPr lang="en-US" sz="2800" b="1" dirty="0" err="1" smtClean="0">
                <a:solidFill>
                  <a:schemeClr val="tx1"/>
                </a:solidFill>
              </a:rPr>
              <a:t>ISDEAA</a:t>
            </a:r>
            <a:r>
              <a:rPr lang="en-US" sz="2800" b="1" dirty="0" smtClean="0">
                <a:solidFill>
                  <a:schemeClr val="tx1"/>
                </a:solidFill>
              </a:rPr>
              <a:t> and </a:t>
            </a:r>
            <a:r>
              <a:rPr lang="en-US" sz="2800" b="1" dirty="0" err="1" smtClean="0">
                <a:solidFill>
                  <a:schemeClr val="tx1"/>
                </a:solidFill>
              </a:rPr>
              <a:t>IHCIA</a:t>
            </a:r>
            <a:r>
              <a:rPr lang="en-US" sz="2800" b="1" dirty="0" smtClean="0">
                <a:solidFill>
                  <a:schemeClr val="tx1"/>
                </a:solidFill>
              </a:rPr>
              <a:t> definitions of “Indian” to mean that an Indian is a member of a Federally-recognized tribe.  </a:t>
            </a:r>
            <a:endParaRPr lang="en-US" sz="2800" b="1" dirty="0" smtClean="0">
              <a:solidFill>
                <a:schemeClr val="tx1"/>
              </a:solidFill>
            </a:endParaRPr>
          </a:p>
          <a:p>
            <a:pPr algn="l" eaLnBrk="1" hangingPunct="1">
              <a:lnSpc>
                <a:spcPct val="80000"/>
              </a:lnSpc>
              <a:buFont typeface="Wingdings" pitchFamily="2" charset="2"/>
              <a:buNone/>
            </a:pPr>
            <a:endParaRPr lang="en-US" sz="2800" b="1" dirty="0" smtClean="0">
              <a:solidFill>
                <a:schemeClr val="tx1"/>
              </a:solidFill>
            </a:endParaRPr>
          </a:p>
        </p:txBody>
      </p:sp>
      <p:pic>
        <p:nvPicPr>
          <p:cNvPr id="4100" name="Picture 5" descr="http://www.sonosky.com/i/home_sub_button.jpg"/>
          <p:cNvPicPr>
            <a:picLocks noChangeAspect="1" noChangeArrowheads="1"/>
          </p:cNvPicPr>
          <p:nvPr/>
        </p:nvPicPr>
        <p:blipFill>
          <a:blip r:embed="rId3" r:link="rId4" cstate="print"/>
          <a:srcRect t="-10001" r="12500"/>
          <a:stretch>
            <a:fillRect/>
          </a:stretch>
        </p:blipFill>
        <p:spPr bwMode="auto">
          <a:xfrm>
            <a:off x="0" y="5486400"/>
            <a:ext cx="9144000" cy="838200"/>
          </a:xfrm>
          <a:prstGeom prst="rect">
            <a:avLst/>
          </a:prstGeom>
          <a:noFill/>
          <a:ln w="9525">
            <a:noFill/>
            <a:miter lim="800000"/>
            <a:headEnd/>
            <a:tailEnd/>
          </a:ln>
        </p:spPr>
      </p:pic>
      <p:sp>
        <p:nvSpPr>
          <p:cNvPr id="4101" name="Text Box 6"/>
          <p:cNvSpPr txBox="1">
            <a:spLocks noChangeArrowheads="1"/>
          </p:cNvSpPr>
          <p:nvPr/>
        </p:nvSpPr>
        <p:spPr bwMode="auto">
          <a:xfrm>
            <a:off x="0" y="6583363"/>
            <a:ext cx="9144000" cy="276999"/>
          </a:xfrm>
          <a:prstGeom prst="rect">
            <a:avLst/>
          </a:prstGeom>
          <a:gradFill rotWithShape="1">
            <a:gsLst>
              <a:gs pos="0">
                <a:srgbClr val="5B816A"/>
              </a:gs>
              <a:gs pos="50000">
                <a:srgbClr val="6A967B"/>
              </a:gs>
              <a:gs pos="100000">
                <a:srgbClr val="5B816A"/>
              </a:gs>
            </a:gsLst>
            <a:lin ang="2700000" scaled="1"/>
          </a:gradFill>
          <a:ln w="9525">
            <a:noFill/>
            <a:miter lim="800000"/>
            <a:headEnd/>
            <a:tailEnd/>
          </a:ln>
        </p:spPr>
        <p:txBody>
          <a:bodyPr>
            <a:spAutoFit/>
          </a:bodyPr>
          <a:lstStyle/>
          <a:p>
            <a:r>
              <a:rPr lang="en-US" sz="1200" dirty="0" smtClean="0">
                <a:solidFill>
                  <a:srgbClr val="000000"/>
                </a:solidFill>
              </a:rPr>
              <a:t>Sep. 28, 2011</a:t>
            </a:r>
            <a:r>
              <a:rPr lang="en-US" sz="1200" dirty="0" smtClean="0">
                <a:solidFill>
                  <a:srgbClr val="000000"/>
                </a:solidFill>
              </a:rPr>
              <a:t>	        </a:t>
            </a:r>
            <a:r>
              <a:rPr lang="en-US" sz="1200" dirty="0" err="1" smtClean="0">
                <a:solidFill>
                  <a:srgbClr val="000000"/>
                </a:solidFill>
              </a:rPr>
              <a:t>NIHB</a:t>
            </a:r>
            <a:r>
              <a:rPr lang="en-US" sz="1200" dirty="0" smtClean="0">
                <a:solidFill>
                  <a:srgbClr val="000000"/>
                </a:solidFill>
              </a:rPr>
              <a:t> 28th </a:t>
            </a:r>
            <a:r>
              <a:rPr lang="en-US" sz="1200" dirty="0" err="1" smtClean="0">
                <a:solidFill>
                  <a:srgbClr val="000000"/>
                </a:solidFill>
              </a:rPr>
              <a:t>ACC</a:t>
            </a:r>
            <a:r>
              <a:rPr lang="en-US" sz="1200" dirty="0" smtClean="0">
                <a:solidFill>
                  <a:srgbClr val="000000"/>
                </a:solidFill>
              </a:rPr>
              <a:t>  - Structuring  an Exchange from the Tribal Perspective – Definition of  “Indian”</a:t>
            </a:r>
            <a:r>
              <a:rPr lang="en-US" sz="1200" dirty="0" smtClean="0">
                <a:solidFill>
                  <a:srgbClr val="000000"/>
                </a:solidFill>
              </a:rPr>
              <a:t>	       Slide </a:t>
            </a:r>
            <a:fld id="{C11D05EB-629B-47DB-AA35-B0F8CA810A68}" type="slidenum">
              <a:rPr lang="en-US" sz="1200" smtClean="0">
                <a:solidFill>
                  <a:srgbClr val="000000"/>
                </a:solidFill>
              </a:rPr>
              <a:pPr/>
              <a:t>9</a:t>
            </a:fld>
            <a:endParaRPr lang="en-US" sz="1200" dirty="0">
              <a:solidFill>
                <a:srgbClr val="000000"/>
              </a:solidFill>
            </a:endParaRPr>
          </a:p>
        </p:txBody>
      </p:sp>
      <p:sp>
        <p:nvSpPr>
          <p:cNvPr id="6" name="Rectangle 3"/>
          <p:cNvSpPr txBox="1">
            <a:spLocks noChangeArrowheads="1"/>
          </p:cNvSpPr>
          <p:nvPr/>
        </p:nvSpPr>
        <p:spPr>
          <a:xfrm>
            <a:off x="0" y="6324600"/>
            <a:ext cx="9144000" cy="304800"/>
          </a:xfrm>
          <a:prstGeom prst="rect">
            <a:avLst/>
          </a:prstGeom>
          <a:solidFill>
            <a:srgbClr val="DDEFDF"/>
          </a:solidFill>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600" b="1" i="0" u="none" strike="noStrike" kern="1200" cap="none" spc="0" normalizeH="0" baseline="0" noProof="0" smtClean="0">
                <a:ln>
                  <a:noFill/>
                </a:ln>
                <a:solidFill>
                  <a:srgbClr val="777777"/>
                </a:solidFill>
                <a:effectLst/>
                <a:uLnTx/>
                <a:uFillTx/>
                <a:latin typeface="+mn-lt"/>
                <a:ea typeface="+mn-ea"/>
                <a:cs typeface="+mn-cs"/>
              </a:rPr>
              <a:t>Sonosky, Chambers, Sachse, Miller &amp; Munson, LLP</a:t>
            </a:r>
            <a:endParaRPr kumimoji="0" lang="en-US" sz="1600" b="1" i="0" u="none" strike="noStrike" kern="1200" cap="none" spc="0" normalizeH="0" baseline="0" noProof="0" smtClean="0">
              <a:ln>
                <a:noFill/>
              </a:ln>
              <a:solidFill>
                <a:srgbClr val="F4FECE"/>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3351</TotalTime>
  <Words>1284</Words>
  <Application>Microsoft Office PowerPoint</Application>
  <PresentationFormat>On-screen Show (4:3)</PresentationFormat>
  <Paragraphs>140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Definition of “Indian”   Assuring Uniform Protection for Indians under  the Affordable Care Act &amp;  the Indian Health Care Improvement Act</vt:lpstr>
      <vt:lpstr> Special Protections for Indians  in ACA Exchange Plans</vt:lpstr>
      <vt:lpstr> Other Provisions under ACA   Referencing Definition  of Indian</vt:lpstr>
      <vt:lpstr> Three Different Definitions? Really?  Why?</vt:lpstr>
      <vt:lpstr> Definitions of “Indian Tribe”  in Affordable Care Act</vt:lpstr>
      <vt:lpstr> Or, Put Another Way: They Are All the Same</vt:lpstr>
      <vt:lpstr> So, Are There Federal Regulations Already that Implement these Definitions?</vt:lpstr>
      <vt:lpstr> Tribal Consensus</vt:lpstr>
      <vt:lpstr> So, Why Is This Still a Problem?</vt:lpstr>
      <vt:lpstr> Who Does This Leave Out ?</vt:lpstr>
      <vt:lpstr> What Do We Need to Do about This?</vt:lpstr>
      <vt:lpstr> QUESTIONS ?</vt:lpstr>
      <vt:lpstr> ACRONYMS FOR ACA AND IHCIA</vt:lpstr>
      <vt:lpstr> ACRONYMS FOR ACA AND IHCIA</vt:lpstr>
      <vt:lpstr> ACRONYMS FOR ACA AND IHCIA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Reauthorization of the  Indian Health Care Improvement Act</dc:title>
  <dc:creator>Myra Munson</dc:creator>
  <cp:lastModifiedBy>Myra Munson</cp:lastModifiedBy>
  <cp:revision>79</cp:revision>
  <dcterms:created xsi:type="dcterms:W3CDTF">2010-09-22T20:50:55Z</dcterms:created>
  <dcterms:modified xsi:type="dcterms:W3CDTF">2011-09-28T17:45:51Z</dcterms:modified>
</cp:coreProperties>
</file>